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88" r:id="rId2"/>
    <p:sldId id="382" r:id="rId3"/>
    <p:sldId id="394" r:id="rId4"/>
    <p:sldId id="389" r:id="rId5"/>
    <p:sldId id="391" r:id="rId6"/>
    <p:sldId id="390" r:id="rId7"/>
    <p:sldId id="346" r:id="rId8"/>
    <p:sldId id="393" r:id="rId9"/>
    <p:sldId id="384" r:id="rId10"/>
    <p:sldId id="383" r:id="rId11"/>
    <p:sldId id="392"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D4370-84DC-43D6-983B-0DC2849321B4}" type="datetimeFigureOut">
              <a:rPr lang="ru-RU" smtClean="0"/>
              <a:t>19.10.2021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687D8-079B-4879-B7F5-C16B0A61E452}" type="slidenum">
              <a:rPr lang="ru-RU" smtClean="0"/>
              <a:t>‹#›</a:t>
            </a:fld>
            <a:endParaRPr lang="ru-RU"/>
          </a:p>
        </p:txBody>
      </p:sp>
    </p:spTree>
    <p:extLst>
      <p:ext uri="{BB962C8B-B14F-4D97-AF65-F5344CB8AC3E}">
        <p14:creationId xmlns:p14="http://schemas.microsoft.com/office/powerpoint/2010/main" val="192429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19.10.2021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19.10.2021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19.10.2021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19.10.2021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19.10.2021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19.10.2021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19.10.2021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19.10.2021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19.10.2021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19.10.2021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0"/>
            <a:ext cx="9297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683568" y="908721"/>
            <a:ext cx="6912768" cy="1584175"/>
          </a:xfrm>
        </p:spPr>
        <p:txBody>
          <a:bodyPr/>
          <a:lstStyle/>
          <a:p>
            <a:r>
              <a:rPr lang="ru-RU" b="1" dirty="0">
                <a:solidFill>
                  <a:srgbClr val="C00000"/>
                </a:solidFill>
                <a:latin typeface="Monotype Corsiva" panose="03010101010201010101" pitchFamily="66" charset="0"/>
              </a:rPr>
              <a:t>Всемирный день </a:t>
            </a:r>
            <a:r>
              <a:rPr lang="ru-RU" b="1" dirty="0" smtClean="0">
                <a:solidFill>
                  <a:srgbClr val="C00000"/>
                </a:solidFill>
                <a:latin typeface="Monotype Corsiva" panose="03010101010201010101" pitchFamily="66" charset="0"/>
              </a:rPr>
              <a:t>животных</a:t>
            </a:r>
            <a:br>
              <a:rPr lang="ru-RU" b="1" dirty="0" smtClean="0">
                <a:solidFill>
                  <a:srgbClr val="C00000"/>
                </a:solidFill>
                <a:latin typeface="Monotype Corsiva" panose="03010101010201010101" pitchFamily="66" charset="0"/>
              </a:rPr>
            </a:br>
            <a:r>
              <a:rPr lang="ru-RU" sz="1600" dirty="0" smtClean="0">
                <a:latin typeface="Times New Roman" panose="02020603050405020304" pitchFamily="18" charset="0"/>
                <a:cs typeface="Times New Roman" panose="02020603050405020304" pitchFamily="18" charset="0"/>
              </a:rPr>
              <a:t>Воспитатель: Костромина  Оксана Васильевна</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Подготовительная к школе группа</a:t>
            </a:r>
            <a:endParaRPr lang="ru-RU"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619672" y="2420889"/>
            <a:ext cx="5400600" cy="2592288"/>
          </a:xfrm>
        </p:spPr>
        <p:txBody>
          <a:bodyPr>
            <a:noAutofit/>
          </a:bodyPr>
          <a:lstStyle/>
          <a:p>
            <a:pPr algn="just"/>
            <a:r>
              <a:rPr lang="ru-RU" sz="1600" b="1" dirty="0">
                <a:solidFill>
                  <a:srgbClr val="7030A0"/>
                </a:solidFill>
                <a:latin typeface="Times New Roman" panose="02020603050405020304" pitchFamily="18" charset="0"/>
                <a:ea typeface="+mj-ea"/>
                <a:cs typeface="Times New Roman" panose="02020603050405020304" pitchFamily="18" charset="0"/>
              </a:rPr>
              <a:t>Они  могут быть гигантского размера, как, например, голубой кит или слон, а могут быть совсем крошечными, как, например, рыбка бычок или домашний хомячок, но мы все равно называем их своими «меньшими братьями», потому что им нужна забота. Чтобы привлечь внимание людей всего мира к проблемам животных и организовать разнообразные мероприятия по их защите , был учрежден праздник- Всемирный день животных. В России он отмечается с 2000г</a:t>
            </a:r>
            <a:r>
              <a:rPr lang="ru-RU" sz="1600" b="1" dirty="0" smtClean="0">
                <a:solidFill>
                  <a:srgbClr val="7030A0"/>
                </a:solidFill>
                <a:latin typeface="Times New Roman" panose="02020603050405020304" pitchFamily="18" charset="0"/>
                <a:ea typeface="+mj-ea"/>
                <a:cs typeface="Times New Roman" panose="02020603050405020304" pitchFamily="18" charset="0"/>
              </a:rPr>
              <a:t>.</a:t>
            </a:r>
          </a:p>
          <a:p>
            <a:pPr algn="just"/>
            <a:r>
              <a:rPr lang="ru-RU" sz="1600" dirty="0" smtClean="0">
                <a:solidFill>
                  <a:schemeClr val="tx1"/>
                </a:solidFill>
                <a:latin typeface="Times New Roman" panose="02020603050405020304" pitchFamily="18" charset="0"/>
                <a:ea typeface="+mj-ea"/>
                <a:cs typeface="Times New Roman" panose="02020603050405020304" pitchFamily="18" charset="0"/>
              </a:rPr>
              <a:t>Поэтому всю неделю с детьми проводилась работа по этой теме.</a:t>
            </a: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descr="C:\Users\Oksana\Desktop\20211015_163019.jpg"/>
          <p:cNvPicPr/>
          <p:nvPr/>
        </p:nvPicPr>
        <p:blipFill rotWithShape="1">
          <a:blip r:embed="rId3" cstate="print">
            <a:extLst>
              <a:ext uri="{28A0092B-C50C-407E-A947-70E740481C1C}">
                <a14:useLocalDpi xmlns:a14="http://schemas.microsoft.com/office/drawing/2010/main" val="0"/>
              </a:ext>
            </a:extLst>
          </a:blip>
          <a:srcRect t="1923" r="4968" b="1"/>
          <a:stretch/>
        </p:blipFill>
        <p:spPr bwMode="auto">
          <a:xfrm rot="5400000">
            <a:off x="6903803" y="1241213"/>
            <a:ext cx="2485223" cy="1676221"/>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9692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ksana\Desktop\1613688449_30-p-fon-dlya-prezentatsii-zhivotnii-mir-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06" y="0"/>
            <a:ext cx="91843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ru-RU" sz="2000" b="1" dirty="0" smtClean="0">
                <a:latin typeface="Times New Roman" panose="02020603050405020304" pitchFamily="18" charset="0"/>
                <a:cs typeface="Times New Roman" panose="02020603050405020304" pitchFamily="18" charset="0"/>
              </a:rPr>
              <a:t>Дети пересказывали рассказ «Отчего у лисы длинный хвост»(по Н.Сладкову) с использованием опорных схем</a:t>
            </a:r>
            <a:r>
              <a:rPr lang="ru-RU" sz="2400" b="1" dirty="0" smtClean="0">
                <a:latin typeface="Times New Roman" panose="02020603050405020304" pitchFamily="18" charset="0"/>
                <a:cs typeface="Times New Roman" panose="02020603050405020304" pitchFamily="18" charset="0"/>
              </a:rPr>
              <a:t>.</a:t>
            </a:r>
            <a:endParaRPr lang="ru-RU" sz="2400" b="1" dirty="0">
              <a:latin typeface="Times New Roman" panose="02020603050405020304" pitchFamily="18" charset="0"/>
              <a:cs typeface="Times New Roman" panose="02020603050405020304" pitchFamily="18" charset="0"/>
            </a:endParaRPr>
          </a:p>
        </p:txBody>
      </p:sp>
      <p:pic>
        <p:nvPicPr>
          <p:cNvPr id="4" name="Рисунок 3" descr="C:\Users\Oksana\Desktop\20211015_1611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23664" y="2589104"/>
            <a:ext cx="3648075" cy="273558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5" name="Рисунок 4" descr="C:\Users\Oksana\Desktop\20211018_083740.jpg"/>
          <p:cNvPicPr/>
          <p:nvPr/>
        </p:nvPicPr>
        <p:blipFill rotWithShape="1">
          <a:blip r:embed="rId4" cstate="print">
            <a:extLst>
              <a:ext uri="{28A0092B-C50C-407E-A947-70E740481C1C}">
                <a14:useLocalDpi xmlns:a14="http://schemas.microsoft.com/office/drawing/2010/main" val="0"/>
              </a:ext>
            </a:extLst>
          </a:blip>
          <a:srcRect b="9830"/>
          <a:stretch/>
        </p:blipFill>
        <p:spPr bwMode="auto">
          <a:xfrm rot="5400000">
            <a:off x="-14419" y="1654877"/>
            <a:ext cx="2009963" cy="162210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Рисунок 5" descr="C:\Users\Oksana\Desktop\20211018_083746.jpg"/>
          <p:cNvPicPr/>
          <p:nvPr/>
        </p:nvPicPr>
        <p:blipFill rotWithShape="1">
          <a:blip r:embed="rId5" cstate="print">
            <a:extLst>
              <a:ext uri="{28A0092B-C50C-407E-A947-70E740481C1C}">
                <a14:useLocalDpi xmlns:a14="http://schemas.microsoft.com/office/drawing/2010/main" val="0"/>
              </a:ext>
            </a:extLst>
          </a:blip>
          <a:srcRect t="8760" r="13943" b="12607"/>
          <a:stretch/>
        </p:blipFill>
        <p:spPr bwMode="auto">
          <a:xfrm rot="5400000">
            <a:off x="1534192" y="1728368"/>
            <a:ext cx="1999411" cy="1464568"/>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18286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ksana\Desktop\живот\1613461168_22-p-fon-dlya-prezentatsii-pro-domashnikh-zhivo-2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165" y="-2238"/>
            <a:ext cx="9294599" cy="686023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836712"/>
            <a:ext cx="8219256" cy="580926"/>
          </a:xfrm>
        </p:spPr>
        <p:txBody>
          <a:bodyPr>
            <a:normAutofit fontScale="90000"/>
          </a:bodyPr>
          <a:lstStyle/>
          <a:p>
            <a:r>
              <a:rPr lang="ru-RU" sz="2400" dirty="0" smtClean="0">
                <a:latin typeface="Times New Roman" panose="02020603050405020304" pitchFamily="18" charset="0"/>
                <a:cs typeface="Times New Roman" panose="02020603050405020304" pitchFamily="18" charset="0"/>
              </a:rPr>
              <a:t>В свободной деятельности дети делали маски, выстригали животных из готовых деталей.</a:t>
            </a:r>
            <a:endParaRPr lang="ru-RU" sz="2400" dirty="0">
              <a:latin typeface="Times New Roman" panose="02020603050405020304" pitchFamily="18" charset="0"/>
              <a:cs typeface="Times New Roman" panose="02020603050405020304" pitchFamily="18" charset="0"/>
            </a:endParaRPr>
          </a:p>
        </p:txBody>
      </p:sp>
      <p:pic>
        <p:nvPicPr>
          <p:cNvPr id="5" name="Рисунок 4" descr="C:\Users\Oksana\Desktop\20211018_085012.jpg"/>
          <p:cNvPicPr/>
          <p:nvPr/>
        </p:nvPicPr>
        <p:blipFill rotWithShape="1">
          <a:blip r:embed="rId3" cstate="print">
            <a:extLst>
              <a:ext uri="{28A0092B-C50C-407E-A947-70E740481C1C}">
                <a14:useLocalDpi xmlns:a14="http://schemas.microsoft.com/office/drawing/2010/main" val="0"/>
              </a:ext>
            </a:extLst>
          </a:blip>
          <a:srcRect l="14903" t="12821" r="-401" b="14423"/>
          <a:stretch/>
        </p:blipFill>
        <p:spPr bwMode="auto">
          <a:xfrm rot="5400000">
            <a:off x="3054047" y="3273237"/>
            <a:ext cx="3262630" cy="2082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445" y="1610009"/>
            <a:ext cx="2286000" cy="1584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Рисунок 6" descr="C:\Users\Oksana\Desktop\20211018_084735.jpg"/>
          <p:cNvPicPr/>
          <p:nvPr/>
        </p:nvPicPr>
        <p:blipFill rotWithShape="1">
          <a:blip r:embed="rId5" cstate="print">
            <a:extLst>
              <a:ext uri="{28A0092B-C50C-407E-A947-70E740481C1C}">
                <a14:useLocalDpi xmlns:a14="http://schemas.microsoft.com/office/drawing/2010/main" val="0"/>
              </a:ext>
            </a:extLst>
          </a:blip>
          <a:srcRect t="13034" r="17628"/>
          <a:stretch/>
        </p:blipFill>
        <p:spPr bwMode="auto">
          <a:xfrm rot="5400000">
            <a:off x="927227" y="1962326"/>
            <a:ext cx="2829535" cy="1874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7132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ksana\Desktop\1613689641_10-p-fon-dlya-prezentatsii-biologiya-zhivotnie-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123728" y="2852936"/>
            <a:ext cx="4968552" cy="1296144"/>
          </a:xfrm>
        </p:spPr>
        <p:txBody>
          <a:bodyPr>
            <a:normAutofit/>
          </a:bodyPr>
          <a:lstStyle/>
          <a:p>
            <a:r>
              <a:rPr lang="ru-RU" sz="1800" dirty="0" smtClean="0">
                <a:latin typeface="Times New Roman" panose="02020603050405020304" pitchFamily="18" charset="0"/>
                <a:cs typeface="Times New Roman" panose="02020603050405020304" pitchFamily="18" charset="0"/>
              </a:rPr>
              <a:t>Дети </a:t>
            </a:r>
            <a:r>
              <a:rPr lang="ru-RU" sz="1800" dirty="0" smtClean="0">
                <a:latin typeface="Times New Roman" panose="02020603050405020304" pitchFamily="18" charset="0"/>
                <a:cs typeface="Times New Roman" panose="02020603050405020304" pitchFamily="18" charset="0"/>
              </a:rPr>
              <a:t>познакомились с историей праздника, узнали, почему нужно защищать животных.</a:t>
            </a:r>
            <a:br>
              <a:rPr lang="ru-RU" sz="1800"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Рассматривали альбомы, книги о животных.</a:t>
            </a:r>
            <a:endParaRPr lang="ru-RU" sz="1800" b="1" dirty="0">
              <a:latin typeface="Times New Roman" panose="02020603050405020304" pitchFamily="18" charset="0"/>
              <a:cs typeface="Times New Roman" panose="02020603050405020304" pitchFamily="18" charset="0"/>
            </a:endParaRPr>
          </a:p>
        </p:txBody>
      </p:sp>
      <p:pic>
        <p:nvPicPr>
          <p:cNvPr id="7" name="Рисунок 6" descr="C:\Users\Oksana\Desktop\20211018_0850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60648"/>
            <a:ext cx="3672408" cy="244827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8" name="Рисунок 7" descr="C:\Users\Oksana\Desktop\20211018_085135.jpg"/>
          <p:cNvPicPr/>
          <p:nvPr/>
        </p:nvPicPr>
        <p:blipFill rotWithShape="1">
          <a:blip r:embed="rId4" cstate="print">
            <a:extLst>
              <a:ext uri="{28A0092B-C50C-407E-A947-70E740481C1C}">
                <a14:useLocalDpi xmlns:a14="http://schemas.microsoft.com/office/drawing/2010/main" val="0"/>
              </a:ext>
            </a:extLst>
          </a:blip>
          <a:srcRect t="31410" b="13675"/>
          <a:stretch/>
        </p:blipFill>
        <p:spPr bwMode="auto">
          <a:xfrm>
            <a:off x="3203848" y="4365276"/>
            <a:ext cx="5699511" cy="216217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Рисунок 9" descr="C:\Users\Oksana Vasiliyevna\Desktop\Новая папка\20191015_14084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175260"/>
            <a:ext cx="3105465" cy="2389644"/>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1" name="Рисунок 10" descr="C:\Users\Oksana Vasiliyevna\Desktop\Новая папка\20191015_14084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365277"/>
            <a:ext cx="2882900" cy="216217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464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83357" cy="688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ru-RU" sz="2000" dirty="0" smtClean="0"/>
              <a:t>После чтения рассказа Гаршина «Лягушка-путешественница» дети рисовали сюжет с элементами аппликации.</a:t>
            </a:r>
            <a:endParaRPr lang="ru-RU" sz="2000" dirty="0"/>
          </a:p>
        </p:txBody>
      </p:sp>
      <p:pic>
        <p:nvPicPr>
          <p:cNvPr id="6" name="Рисунок 5" descr="C:\Users\Oksana\Desktop\20211018_121231.jpg"/>
          <p:cNvPicPr/>
          <p:nvPr/>
        </p:nvPicPr>
        <p:blipFill rotWithShape="1">
          <a:blip r:embed="rId3" cstate="print">
            <a:extLst>
              <a:ext uri="{28A0092B-C50C-407E-A947-70E740481C1C}">
                <a14:useLocalDpi xmlns:a14="http://schemas.microsoft.com/office/drawing/2010/main" val="0"/>
              </a:ext>
            </a:extLst>
          </a:blip>
          <a:srcRect r="9134" b="13247"/>
          <a:stretch/>
        </p:blipFill>
        <p:spPr bwMode="auto">
          <a:xfrm>
            <a:off x="1403648" y="1268760"/>
            <a:ext cx="4140497" cy="294168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Рисунок 6" descr="C:\Users\Oksana\Desktop\20211018_121218.jpg"/>
          <p:cNvPicPr/>
          <p:nvPr/>
        </p:nvPicPr>
        <p:blipFill rotWithShape="1">
          <a:blip r:embed="rId4" cstate="print">
            <a:extLst>
              <a:ext uri="{28A0092B-C50C-407E-A947-70E740481C1C}">
                <a14:useLocalDpi xmlns:a14="http://schemas.microsoft.com/office/drawing/2010/main" val="0"/>
              </a:ext>
            </a:extLst>
          </a:blip>
          <a:srcRect r="14263" b="14957"/>
          <a:stretch/>
        </p:blipFill>
        <p:spPr bwMode="auto">
          <a:xfrm>
            <a:off x="4499992" y="3713804"/>
            <a:ext cx="3990975" cy="294168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19662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907704" y="404664"/>
            <a:ext cx="5832648" cy="1224136"/>
          </a:xfrm>
        </p:spPr>
        <p:txBody>
          <a:bodyPr>
            <a:normAutofit/>
          </a:bodyPr>
          <a:lstStyle/>
          <a:p>
            <a:r>
              <a:rPr lang="ru-RU" sz="2000" b="1" dirty="0" smtClean="0">
                <a:latin typeface="Times New Roman" panose="02020603050405020304" pitchFamily="18" charset="0"/>
                <a:cs typeface="Times New Roman" panose="02020603050405020304" pitchFamily="18" charset="0"/>
              </a:rPr>
              <a:t>Дети приготовили рассказ о животном, который им нравится: где живут, чем питаются, повадки</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9872" y="1697816"/>
            <a:ext cx="2624443" cy="34623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Рисунок 4" descr="C:\Users\Oksana\Desktop\живот\20211012_095252.jpg"/>
          <p:cNvPicPr/>
          <p:nvPr/>
        </p:nvPicPr>
        <p:blipFill rotWithShape="1">
          <a:blip r:embed="rId4" cstate="print">
            <a:extLst>
              <a:ext uri="{28A0092B-C50C-407E-A947-70E740481C1C}">
                <a14:useLocalDpi xmlns:a14="http://schemas.microsoft.com/office/drawing/2010/main" val="0"/>
              </a:ext>
            </a:extLst>
          </a:blip>
          <a:srcRect l="2564" t="11752" r="1843"/>
          <a:stretch/>
        </p:blipFill>
        <p:spPr bwMode="auto">
          <a:xfrm rot="5400000">
            <a:off x="160314" y="3643821"/>
            <a:ext cx="3422771" cy="2376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6" name="Рисунок 5" descr="C:\Users\Oksana\Desktop\живот\20211013_160223.jpg"/>
          <p:cNvPicPr/>
          <p:nvPr/>
        </p:nvPicPr>
        <p:blipFill rotWithShape="1">
          <a:blip r:embed="rId5" cstate="print">
            <a:extLst>
              <a:ext uri="{28A0092B-C50C-407E-A947-70E740481C1C}">
                <a14:useLocalDpi xmlns:a14="http://schemas.microsoft.com/office/drawing/2010/main" val="0"/>
              </a:ext>
            </a:extLst>
          </a:blip>
          <a:srcRect t="18803"/>
          <a:stretch/>
        </p:blipFill>
        <p:spPr bwMode="auto">
          <a:xfrm rot="5400000">
            <a:off x="5756885" y="3612267"/>
            <a:ext cx="3390870" cy="2160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08583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ru-RU" sz="2000" b="1" dirty="0" smtClean="0">
                <a:latin typeface="Times New Roman" panose="02020603050405020304" pitchFamily="18" charset="0"/>
                <a:cs typeface="Times New Roman" panose="02020603050405020304" pitchFamily="18" charset="0"/>
              </a:rPr>
              <a:t>Дети выбирали стихи о животных: кошке, собачке, лисе, гепарде, мануле, волке, белом медведе, рыси, красном волке, еноте, льве и др.</a:t>
            </a:r>
            <a:endParaRPr lang="ru-RU" sz="20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196752"/>
            <a:ext cx="8291264" cy="3312369"/>
          </a:xfrm>
        </p:spPr>
        <p:txBody>
          <a:bodyPr/>
          <a:lstStyle/>
          <a:p>
            <a:pPr marL="0" indent="0">
              <a:buNone/>
            </a:pPr>
            <a:r>
              <a:rPr lang="ru-RU" dirty="0" smtClean="0"/>
              <a:t>          </a:t>
            </a:r>
            <a:r>
              <a:rPr lang="ru-RU" b="1" dirty="0" smtClean="0">
                <a:solidFill>
                  <a:srgbClr val="FF0000"/>
                </a:solidFill>
                <a:latin typeface="Monotype Corsiva" panose="03010101010201010101" pitchFamily="66" charset="0"/>
              </a:rPr>
              <a:t>Провели конкурс стихов о животных.</a:t>
            </a:r>
            <a:endParaRPr lang="ru-RU" b="1" dirty="0">
              <a:solidFill>
                <a:srgbClr val="FF0000"/>
              </a:solidFill>
              <a:latin typeface="Monotype Corsiva" panose="03010101010201010101" pitchFamily="66"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861197"/>
            <a:ext cx="2457450" cy="288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331991"/>
            <a:ext cx="2825615" cy="3298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1298" y="3434513"/>
            <a:ext cx="3227585" cy="3220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261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Oksana\Desktop\1620173184_27-phonoteka_org-p-kurinii-fon-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 y="1990"/>
            <a:ext cx="9156873" cy="685600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55776" y="188640"/>
            <a:ext cx="6435798" cy="1152128"/>
          </a:xfrm>
        </p:spPr>
        <p:txBody>
          <a:bodyPr>
            <a:normAutofit fontScale="90000"/>
          </a:bodyPr>
          <a:lstStyle/>
          <a:p>
            <a:r>
              <a:rPr lang="ru-RU" sz="2400" b="1" dirty="0" smtClean="0">
                <a:solidFill>
                  <a:schemeClr val="bg1"/>
                </a:solidFill>
                <a:latin typeface="Times New Roman" panose="02020603050405020304" pitchFamily="18" charset="0"/>
                <a:cs typeface="Times New Roman" panose="02020603050405020304" pitchFamily="18" charset="0"/>
              </a:rPr>
              <a:t>Дети смотрели видео про работу птицефабрики, приготовленное мамой Лизы. Познакомились, какую пользу приносят куры и как за ними ухаживают.</a:t>
            </a:r>
            <a:endParaRPr lang="ru-RU" sz="24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67323"/>
            <a:ext cx="2333569" cy="378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Рисунок 4" descr="C:\Users\Oksana\Desktop\-5375059397107103014_121.jpg"/>
          <p:cNvPicPr/>
          <p:nvPr/>
        </p:nvPicPr>
        <p:blipFill rotWithShape="1">
          <a:blip r:embed="rId4" cstate="print">
            <a:extLst>
              <a:ext uri="{28A0092B-C50C-407E-A947-70E740481C1C}">
                <a14:useLocalDpi xmlns:a14="http://schemas.microsoft.com/office/drawing/2010/main" val="0"/>
              </a:ext>
            </a:extLst>
          </a:blip>
          <a:srcRect t="35697" r="26588" b="27284"/>
          <a:stretch/>
        </p:blipFill>
        <p:spPr bwMode="auto">
          <a:xfrm>
            <a:off x="3004294" y="4725144"/>
            <a:ext cx="2781300" cy="1870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Рисунок 5" descr="C:\Users\Oksana\Desktop\Кормушки-для-птенцов-на-птицеферме.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509295"/>
            <a:ext cx="2618606" cy="1920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descr="C:\Users\Oksana\Desktop\живот\КУРЫ\-5375059397107103016_121.jpg"/>
          <p:cNvPicPr/>
          <p:nvPr/>
        </p:nvPicPr>
        <p:blipFill rotWithShape="1">
          <a:blip r:embed="rId6" cstate="print">
            <a:extLst>
              <a:ext uri="{28A0092B-C50C-407E-A947-70E740481C1C}">
                <a14:useLocalDpi xmlns:a14="http://schemas.microsoft.com/office/drawing/2010/main" val="0"/>
              </a:ext>
            </a:extLst>
          </a:blip>
          <a:srcRect t="9976"/>
          <a:stretch/>
        </p:blipFill>
        <p:spPr bwMode="auto">
          <a:xfrm>
            <a:off x="3203848" y="2060848"/>
            <a:ext cx="2094160" cy="2499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8" name="Рисунок 7" descr="C:\Users\Oksana\Desktop\живот\КУРЫ\-5375059397107103012_121.jpg"/>
          <p:cNvPicPr/>
          <p:nvPr/>
        </p:nvPicPr>
        <p:blipFill rotWithShape="1">
          <a:blip r:embed="rId7" cstate="print">
            <a:extLst>
              <a:ext uri="{28A0092B-C50C-407E-A947-70E740481C1C}">
                <a14:useLocalDpi xmlns:a14="http://schemas.microsoft.com/office/drawing/2010/main" val="0"/>
              </a:ext>
            </a:extLst>
          </a:blip>
          <a:srcRect t="4928" r="13925" b="21154"/>
          <a:stretch/>
        </p:blipFill>
        <p:spPr bwMode="auto">
          <a:xfrm>
            <a:off x="6372200" y="3696295"/>
            <a:ext cx="2619375" cy="2999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9531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ksana\Desktop\1613446408_2-p-fon-dlya-prezentatsii-pro-zhivotnikh-dlya-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098" y="0"/>
            <a:ext cx="9177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ru-RU" sz="2000" b="1" dirty="0" smtClean="0">
                <a:latin typeface="Times New Roman" panose="02020603050405020304" pitchFamily="18" charset="0"/>
                <a:cs typeface="Times New Roman" panose="02020603050405020304" pitchFamily="18" charset="0"/>
              </a:rPr>
              <a:t>Наблюдали за кошкой на прогулке и беседовали с детьми о пользе домашней кошки, чем питается. Закрепили знания детей в рабочей тетради «Зеленая тропинка».</a:t>
            </a:r>
            <a:endParaRPr lang="ru-RU" sz="2000" b="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28" y="1412776"/>
            <a:ext cx="3451300" cy="46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C:\Users\Oksana\Desktop\20211018_121132.jpg"/>
          <p:cNvPicPr/>
          <p:nvPr/>
        </p:nvPicPr>
        <p:blipFill rotWithShape="1">
          <a:blip r:embed="rId4" cstate="print">
            <a:extLst>
              <a:ext uri="{28A0092B-C50C-407E-A947-70E740481C1C}">
                <a14:useLocalDpi xmlns:a14="http://schemas.microsoft.com/office/drawing/2010/main" val="0"/>
              </a:ext>
            </a:extLst>
          </a:blip>
          <a:srcRect t="6624" r="4007" b="4701"/>
          <a:stretch/>
        </p:blipFill>
        <p:spPr bwMode="auto">
          <a:xfrm rot="5400000">
            <a:off x="3861946" y="2482870"/>
            <a:ext cx="3216910" cy="2228850"/>
          </a:xfrm>
          <a:prstGeom prst="rect">
            <a:avLst/>
          </a:prstGeom>
          <a:noFill/>
          <a:ln>
            <a:noFill/>
          </a:ln>
          <a:extLst>
            <a:ext uri="{53640926-AAD7-44D8-BBD7-CCE9431645EC}">
              <a14:shadowObscured xmlns:a14="http://schemas.microsoft.com/office/drawing/2010/main"/>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1697132"/>
            <a:ext cx="1857003" cy="240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24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ksana\Desktop\1618513123_54-p-fon-milii-dlya-prezentatsii-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1" y="19116"/>
            <a:ext cx="9082250" cy="683888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ru-RU" sz="2400" b="1" dirty="0" smtClean="0">
                <a:latin typeface="Times New Roman" panose="02020603050405020304" pitchFamily="18" charset="0"/>
                <a:cs typeface="Times New Roman" panose="02020603050405020304" pitchFamily="18" charset="0"/>
              </a:rPr>
              <a:t>Смотрели видео про поросят, снятое бабушкой Ильи. Она рассказала про маму поросят, чем они питаются, какую пользу приносят людям</a:t>
            </a:r>
            <a:r>
              <a:rPr lang="ru-RU" sz="2400" b="1" dirty="0">
                <a:latin typeface="Times New Roman" panose="02020603050405020304" pitchFamily="18" charset="0"/>
                <a:cs typeface="Times New Roman" panose="02020603050405020304" pitchFamily="18" charset="0"/>
              </a:rPr>
              <a:t>.</a:t>
            </a:r>
          </a:p>
        </p:txBody>
      </p:sp>
      <p:pic>
        <p:nvPicPr>
          <p:cNvPr id="7170" name="Picture 2" descr="C:\Users\Oksana\Desktop\живот\IMG-20211007-WA000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988840"/>
            <a:ext cx="3394472" cy="4525963"/>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Рисунок 4" descr="C:\Users\Oksana\Desktop\живот\IMG-20211007-WA00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412776"/>
            <a:ext cx="2752725" cy="3677920"/>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2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ksana\Desktop\img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002"/>
            <a:ext cx="9087345" cy="681550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635896" y="274637"/>
            <a:ext cx="4464496" cy="3190367"/>
          </a:xfrm>
        </p:spPr>
        <p:txBody>
          <a:bodyPr>
            <a:noAutofit/>
          </a:bodyPr>
          <a:lstStyle/>
          <a:p>
            <a:pPr algn="l"/>
            <a:r>
              <a:rPr lang="ru-RU" sz="1600" b="1" dirty="0" smtClean="0">
                <a:latin typeface="Times New Roman" panose="02020603050405020304" pitchFamily="18" charset="0"/>
                <a:cs typeface="Times New Roman" panose="02020603050405020304" pitchFamily="18" charset="0"/>
              </a:rPr>
              <a:t>Воспитатель через слайды рассказала об интересных фактах из жизни животных:</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размножаться </a:t>
            </a:r>
            <a:r>
              <a:rPr lang="ru-RU" sz="1600" dirty="0">
                <a:latin typeface="Times New Roman" panose="02020603050405020304" pitchFamily="18" charset="0"/>
                <a:cs typeface="Times New Roman" panose="02020603050405020304" pitchFamily="18" charset="0"/>
              </a:rPr>
              <a:t>дятлы могут </a:t>
            </a:r>
            <a:r>
              <a:rPr lang="ru-RU" sz="1600" dirty="0" smtClean="0">
                <a:latin typeface="Times New Roman" panose="02020603050405020304" pitchFamily="18" charset="0"/>
                <a:cs typeface="Times New Roman" panose="02020603050405020304" pitchFamily="18" charset="0"/>
              </a:rPr>
              <a:t>один </a:t>
            </a:r>
            <a:r>
              <a:rPr lang="ru-RU" sz="1600" dirty="0">
                <a:latin typeface="Times New Roman" panose="02020603050405020304" pitchFamily="18" charset="0"/>
                <a:cs typeface="Times New Roman" panose="02020603050405020304" pitchFamily="18" charset="0"/>
              </a:rPr>
              <a:t>или дважды в год. На протяжении всего сезона пара хранит верность друг </a:t>
            </a:r>
            <a:r>
              <a:rPr lang="ru-RU" sz="1600" dirty="0" smtClean="0">
                <a:latin typeface="Times New Roman" panose="02020603050405020304" pitchFamily="18" charset="0"/>
                <a:cs typeface="Times New Roman" panose="02020603050405020304" pitchFamily="18" charset="0"/>
              </a:rPr>
              <a:t>другу,  </a:t>
            </a:r>
            <a:r>
              <a:rPr lang="ru-RU" sz="1600" dirty="0" smtClean="0">
                <a:solidFill>
                  <a:prstClr val="black"/>
                </a:solidFill>
                <a:latin typeface="Times New Roman" panose="02020603050405020304" pitchFamily="18" charset="0"/>
                <a:cs typeface="Times New Roman" panose="02020603050405020304" pitchFamily="18" charset="0"/>
              </a:rPr>
              <a:t>свои </a:t>
            </a:r>
            <a:r>
              <a:rPr lang="ru-RU" sz="1600" dirty="0">
                <a:solidFill>
                  <a:prstClr val="black"/>
                </a:solidFill>
                <a:latin typeface="Times New Roman" panose="02020603050405020304" pitchFamily="18" charset="0"/>
                <a:cs typeface="Times New Roman" panose="02020603050405020304" pitchFamily="18" charset="0"/>
              </a:rPr>
              <a:t>же дупла птицы меняют с каждым </a:t>
            </a:r>
            <a:r>
              <a:rPr lang="ru-RU" sz="1600" dirty="0" smtClean="0">
                <a:solidFill>
                  <a:prstClr val="black"/>
                </a:solidFill>
                <a:latin typeface="Times New Roman" panose="02020603050405020304" pitchFamily="18" charset="0"/>
                <a:cs typeface="Times New Roman" panose="02020603050405020304" pitchFamily="18" charset="0"/>
              </a:rPr>
              <a:t>годом.</a:t>
            </a:r>
            <a:br>
              <a:rPr lang="ru-RU" sz="1600" dirty="0" smtClean="0">
                <a:solidFill>
                  <a:prstClr val="black"/>
                </a:solidFill>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Детеныш </a:t>
            </a:r>
            <a:r>
              <a:rPr lang="ru-RU" sz="1600" dirty="0">
                <a:latin typeface="Times New Roman" panose="02020603050405020304" pitchFamily="18" charset="0"/>
                <a:cs typeface="Times New Roman" panose="02020603050405020304" pitchFamily="18" charset="0"/>
              </a:rPr>
              <a:t>жирафа 183 см, язык 0,5 м. Им он чистит у</a:t>
            </a:r>
            <a:r>
              <a:rPr lang="ru-RU" sz="1600" dirty="0" smtClean="0">
                <a:latin typeface="Times New Roman" panose="02020603050405020304" pitchFamily="18" charset="0"/>
                <a:cs typeface="Times New Roman" panose="02020603050405020304" pitchFamily="18" charset="0"/>
              </a:rPr>
              <a:t>ши.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Муравьи </a:t>
            </a:r>
            <a:r>
              <a:rPr lang="ru-RU" sz="1600" dirty="0" smtClean="0">
                <a:latin typeface="Times New Roman" panose="02020603050405020304" pitchFamily="18" charset="0"/>
                <a:cs typeface="Times New Roman" panose="02020603050405020304" pitchFamily="18" charset="0"/>
              </a:rPr>
              <a:t>никогда не спят, у них нет легких.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О </a:t>
            </a:r>
            <a:r>
              <a:rPr lang="ru-RU" sz="1600" dirty="0" smtClean="0">
                <a:latin typeface="Times New Roman" panose="02020603050405020304" pitchFamily="18" charset="0"/>
                <a:cs typeface="Times New Roman" panose="02020603050405020304" pitchFamily="18" charset="0"/>
              </a:rPr>
              <a:t>танце пчел, когда пчела находит хорошее место для сбора пыльцы, возвращается в улей, сообщает об этом танцем.</a:t>
            </a:r>
            <a:endParaRPr lang="ru-RU" sz="1600" b="1" dirty="0">
              <a:latin typeface="Times New Roman" panose="02020603050405020304" pitchFamily="18" charset="0"/>
              <a:cs typeface="Times New Roman" panose="02020603050405020304" pitchFamily="18" charset="0"/>
            </a:endParaRPr>
          </a:p>
        </p:txBody>
      </p:sp>
      <p:pic>
        <p:nvPicPr>
          <p:cNvPr id="4" name="Picture 3" descr="C:\Users\Oksana Vasiliyevna\Desktop\yazyk_zhirafa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124" y="4941167"/>
            <a:ext cx="2549952" cy="17066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176" r="50000"/>
          <a:stretch/>
        </p:blipFill>
        <p:spPr bwMode="auto">
          <a:xfrm>
            <a:off x="953817" y="2420888"/>
            <a:ext cx="253617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ksana Vasiliyevna\Desktop\hello_html_m19f03f27.jpg"/>
          <p:cNvPicPr>
            <a:picLocks noChangeAspect="1" noChangeArrowheads="1"/>
          </p:cNvPicPr>
          <p:nvPr/>
        </p:nvPicPr>
        <p:blipFill rotWithShape="1">
          <a:blip r:embed="rId5">
            <a:extLst>
              <a:ext uri="{28A0092B-C50C-407E-A947-70E740481C1C}">
                <a14:useLocalDpi xmlns:a14="http://schemas.microsoft.com/office/drawing/2010/main" val="0"/>
              </a:ext>
            </a:extLst>
          </a:blip>
          <a:srcRect l="13862" t="12398" r="16546" b="3422"/>
          <a:stretch/>
        </p:blipFill>
        <p:spPr bwMode="auto">
          <a:xfrm>
            <a:off x="941600" y="404664"/>
            <a:ext cx="2560606" cy="181019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C:\Users\Oksana\Desktop\20211018_094049.jpg"/>
          <p:cNvPicPr/>
          <p:nvPr/>
        </p:nvPicPr>
        <p:blipFill rotWithShape="1">
          <a:blip r:embed="rId6" cstate="print">
            <a:extLst>
              <a:ext uri="{28A0092B-C50C-407E-A947-70E740481C1C}">
                <a14:useLocalDpi xmlns:a14="http://schemas.microsoft.com/office/drawing/2010/main" val="0"/>
              </a:ext>
            </a:extLst>
          </a:blip>
          <a:srcRect l="16827" t="13462"/>
          <a:stretch/>
        </p:blipFill>
        <p:spPr bwMode="auto">
          <a:xfrm rot="5400000">
            <a:off x="3485784" y="4409432"/>
            <a:ext cx="2532471" cy="1944216"/>
          </a:xfrm>
          <a:prstGeom prst="rect">
            <a:avLst/>
          </a:prstGeom>
          <a:noFill/>
          <a:ln>
            <a:noFill/>
          </a:ln>
          <a:extLst>
            <a:ext uri="{53640926-AAD7-44D8-BBD7-CCE9431645EC}">
              <a14:shadowObscured xmlns:a14="http://schemas.microsoft.com/office/drawing/2010/main"/>
            </a:ext>
          </a:ex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168" y="3284984"/>
            <a:ext cx="1835647" cy="191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29767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955</TotalTime>
  <Words>321</Words>
  <Application>Microsoft Office PowerPoint</Application>
  <PresentationFormat>Экран (4:3)</PresentationFormat>
  <Paragraphs>14</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Всемирный день животных Воспитатель: Костромина  Оксана Васильевна Подготовительная к школе группа</vt:lpstr>
      <vt:lpstr>Дети познакомились с историей праздника, узнали, почему нужно защищать животных. Рассматривали альбомы, книги о животных.</vt:lpstr>
      <vt:lpstr>После чтения рассказа Гаршина «Лягушка-путешественница» дети рисовали сюжет с элементами аппликации.</vt:lpstr>
      <vt:lpstr>Дети приготовили рассказ о животном, который им нравится: где живут, чем питаются, повадки.</vt:lpstr>
      <vt:lpstr>Дети выбирали стихи о животных: кошке, собачке, лисе, гепарде, мануле, волке, белом медведе, рыси, красном волке, еноте, льве и др.</vt:lpstr>
      <vt:lpstr>Дети смотрели видео про работу птицефабрики, приготовленное мамой Лизы. Познакомились, какую пользу приносят куры и как за ними ухаживают.</vt:lpstr>
      <vt:lpstr>Наблюдали за кошкой на прогулке и беседовали с детьми о пользе домашней кошки, чем питается. Закрепили знания детей в рабочей тетради «Зеленая тропинка».</vt:lpstr>
      <vt:lpstr>Смотрели видео про поросят, снятое бабушкой Ильи. Она рассказала про маму поросят, чем они питаются, какую пользу приносят людям.</vt:lpstr>
      <vt:lpstr>Воспитатель через слайды рассказала об интересных фактах из жизни животных: размножаться дятлы могут один или дважды в год. На протяжении всего сезона пара хранит верность друг другу,  свои же дупла птицы меняют с каждым годом. Детеныш жирафа 183 см, язык 0,5 м. Им он чистит уши.  Муравьи никогда не спят, у них нет легких.  О танце пчел, когда пчела находит хорошее место для сбора пыльцы, возвращается в улей, сообщает об этом танцем.</vt:lpstr>
      <vt:lpstr>Дети пересказывали рассказ «Отчего у лисы длинный хвост»(по Н.Сладкову) с использованием опорных схем.</vt:lpstr>
      <vt:lpstr>В свободной деятельности дети делали маски, выстригали животных из готовых деталей.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Oksana</cp:lastModifiedBy>
  <cp:revision>194</cp:revision>
  <dcterms:modified xsi:type="dcterms:W3CDTF">2021-10-19T04:36:40Z</dcterms:modified>
</cp:coreProperties>
</file>