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400" r:id="rId2"/>
    <p:sldId id="389" r:id="rId3"/>
    <p:sldId id="390" r:id="rId4"/>
    <p:sldId id="391" r:id="rId5"/>
    <p:sldId id="392" r:id="rId6"/>
    <p:sldId id="393" r:id="rId7"/>
    <p:sldId id="394" r:id="rId8"/>
    <p:sldId id="395" r:id="rId9"/>
    <p:sldId id="396" r:id="rId10"/>
    <p:sldId id="397" r:id="rId11"/>
    <p:sldId id="398" r:id="rId12"/>
    <p:sldId id="39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D4370-84DC-43D6-983B-0DC2849321B4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687D8-079B-4879-B7F5-C16B0A61E4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290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692697"/>
            <a:ext cx="7488832" cy="1872207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 преддверии праздника «День матери» в подготовительной группе был объявлен конкурс «Пальчики оближешь»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07904" y="2852936"/>
            <a:ext cx="4536504" cy="2304256"/>
          </a:xfrm>
        </p:spPr>
        <p:txBody>
          <a:bodyPr>
            <a:normAutofit/>
          </a:bodyPr>
          <a:lstStyle/>
          <a:p>
            <a:r>
              <a:rPr lang="ru-RU" dirty="0" smtClean="0"/>
              <a:t>Многие мамы с детьми приняли участие в этом конкурсе. </a:t>
            </a:r>
          </a:p>
          <a:p>
            <a:r>
              <a:rPr lang="ru-RU" sz="2200" dirty="0" smtClean="0"/>
              <a:t>Воспитатель: Костромина О.В.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287551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ksana\Desktop\1618497752_42-p-fon-dlya-testa-5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80" y="0"/>
            <a:ext cx="91117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0688" y="188640"/>
            <a:ext cx="2605608" cy="2448272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prstClr val="black"/>
                </a:solidFill>
                <a:ea typeface="Calibri"/>
                <a:cs typeface="Times New Roman"/>
              </a:rPr>
              <a:t>Кулинарный конкурс «Пальчики оближешь»</a:t>
            </a:r>
            <a:br>
              <a:rPr lang="ru-RU" sz="2000" b="1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ru-RU" sz="2000" b="1" dirty="0">
                <a:solidFill>
                  <a:srgbClr val="FF0000"/>
                </a:solidFill>
                <a:ea typeface="Calibri"/>
                <a:cs typeface="Times New Roman"/>
              </a:rPr>
              <a:t>мамы </a:t>
            </a:r>
            <a:r>
              <a:rPr lang="ru-RU" sz="2000" b="1" dirty="0" smtClean="0">
                <a:solidFill>
                  <a:srgbClr val="FF0000"/>
                </a:solidFill>
                <a:ea typeface="Calibri"/>
                <a:cs typeface="Times New Roman"/>
              </a:rPr>
              <a:t>Марины  </a:t>
            </a:r>
            <a:r>
              <a:rPr lang="ru-RU" sz="2000" b="1" dirty="0">
                <a:solidFill>
                  <a:srgbClr val="FF0000"/>
                </a:solidFill>
                <a:ea typeface="Calibri"/>
                <a:cs typeface="Times New Roman"/>
              </a:rPr>
              <a:t>и </a:t>
            </a:r>
            <a:r>
              <a:rPr lang="ru-RU" sz="2000" b="1" dirty="0" smtClean="0">
                <a:solidFill>
                  <a:srgbClr val="FF0000"/>
                </a:solidFill>
                <a:ea typeface="Calibri"/>
                <a:cs typeface="Times New Roman"/>
              </a:rPr>
              <a:t>Полины «Слоеные язычки»</a:t>
            </a:r>
            <a:r>
              <a:rPr lang="ru-RU" sz="2000" b="1" dirty="0">
                <a:solidFill>
                  <a:srgbClr val="FF0000"/>
                </a:solidFill>
                <a:ea typeface="Calibri"/>
                <a:cs typeface="Times New Roman"/>
              </a:rPr>
              <a:t/>
            </a:r>
            <a:br>
              <a:rPr lang="ru-RU" sz="2000" b="1" dirty="0">
                <a:solidFill>
                  <a:srgbClr val="FF0000"/>
                </a:solidFill>
                <a:ea typeface="Calibri"/>
                <a:cs typeface="Times New Roman"/>
              </a:rPr>
            </a:br>
            <a:endParaRPr lang="ru-RU" sz="2000" dirty="0"/>
          </a:p>
        </p:txBody>
      </p:sp>
      <p:pic>
        <p:nvPicPr>
          <p:cNvPr id="4" name="Рисунок 3" descr="C:\Users\Oksana\Desktop\Новая папка\КОНКУРС вероника\поля Лиза\IMG-20211115-WA004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59139"/>
            <a:ext cx="1858888" cy="2976547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Oksana\Desktop\Новая папка\КОНКУРС вероника\поля Лиза\IMG-20211115-WA004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444" y="159138"/>
            <a:ext cx="1907705" cy="2976547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Oksana\Desktop\Новая папка\КОНКУРС вероника\поля Лиза\IMG-20211115-WA005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110" y="3212977"/>
            <a:ext cx="2369168" cy="3463155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Oksana\Desktop\Новая папка\КОНКУРС вероника\поля Лиза\IMG-20211115-WA004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212977"/>
            <a:ext cx="2134870" cy="3463156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7506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ksana\Desktop\IMG-20211115-WA005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047"/>
            <a:ext cx="8532441" cy="682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724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125937" cy="940966"/>
          </a:xfrm>
        </p:spPr>
        <p:txBody>
          <a:bodyPr>
            <a:normAutofit fontScale="90000"/>
          </a:bodyPr>
          <a:lstStyle/>
          <a:p>
            <a:r>
              <a:rPr lang="ru-RU" sz="2500" b="1" dirty="0">
                <a:solidFill>
                  <a:srgbClr val="002060"/>
                </a:solidFill>
                <a:ea typeface="Calibri"/>
                <a:cs typeface="Times New Roman"/>
              </a:rPr>
              <a:t>Кулинарный конкурс «Пальчики оближешь»</a:t>
            </a:r>
            <a:br>
              <a:rPr lang="ru-RU" sz="2500" b="1" dirty="0">
                <a:solidFill>
                  <a:srgbClr val="002060"/>
                </a:solidFill>
                <a:ea typeface="Calibri"/>
                <a:cs typeface="Times New Roman"/>
              </a:rPr>
            </a:br>
            <a:r>
              <a:rPr lang="ru-RU" sz="2500" b="1" dirty="0">
                <a:solidFill>
                  <a:srgbClr val="FF0000"/>
                </a:solidFill>
                <a:ea typeface="Calibri"/>
                <a:cs typeface="Times New Roman"/>
              </a:rPr>
              <a:t>мамы Кати и Маши</a:t>
            </a:r>
            <a:br>
              <a:rPr lang="ru-RU" sz="2500" b="1" dirty="0">
                <a:solidFill>
                  <a:srgbClr val="FF0000"/>
                </a:solidFill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7" name="Объект 6" descr="C:\Users\Oksana\Desktop\маша\IMG-20211116-WA0022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1429789" cy="2078182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Users\Oksana\Desktop\маша\IMG-20211116-WA002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852936"/>
            <a:ext cx="1499426" cy="2044452"/>
          </a:xfrm>
          <a:prstGeom prst="rect">
            <a:avLst/>
          </a:prstGeom>
          <a:ln w="381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C:\Users\Oksana\Desktop\маша\IMG-20211116-WA002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612" y="2206958"/>
            <a:ext cx="1656184" cy="246888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C:\Users\Oksana\Desktop\маша\IMG-20211116-WA002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194560"/>
            <a:ext cx="1584176" cy="246888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C:\Users\Oksana\Desktop\маша\IMG-20211116-WA001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62" y="1807599"/>
            <a:ext cx="1590675" cy="2435225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C:\Users\Oksana\Desktop\маша\IMG-20211116-WA0019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99" b="23575"/>
          <a:stretch/>
        </p:blipFill>
        <p:spPr bwMode="auto">
          <a:xfrm>
            <a:off x="6948264" y="4316177"/>
            <a:ext cx="1958340" cy="2471420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0" y="5044826"/>
            <a:ext cx="28803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600" b="1" dirty="0">
                <a:solidFill>
                  <a:prstClr val="black"/>
                </a:solidFill>
                <a:latin typeface="Helvetica Neue"/>
              </a:rPr>
              <a:t>Ой, блиночки, хороши!</a:t>
            </a:r>
            <a:r>
              <a:rPr lang="ru-RU" sz="1600" b="1" dirty="0">
                <a:solidFill>
                  <a:prstClr val="black"/>
                </a:solidFill>
              </a:rPr>
              <a:t/>
            </a:r>
            <a:br>
              <a:rPr lang="ru-RU" sz="1600" b="1" dirty="0">
                <a:solidFill>
                  <a:prstClr val="black"/>
                </a:solidFill>
              </a:rPr>
            </a:br>
            <a:r>
              <a:rPr lang="ru-RU" sz="1600" b="1" dirty="0">
                <a:solidFill>
                  <a:prstClr val="black"/>
                </a:solidFill>
                <a:latin typeface="Helvetica Neue"/>
              </a:rPr>
              <a:t>Напекла вам от души!</a:t>
            </a:r>
            <a:r>
              <a:rPr lang="ru-RU" sz="1600" b="1" dirty="0">
                <a:solidFill>
                  <a:prstClr val="black"/>
                </a:solidFill>
              </a:rPr>
              <a:t/>
            </a:r>
            <a:br>
              <a:rPr lang="ru-RU" sz="1600" b="1" dirty="0">
                <a:solidFill>
                  <a:prstClr val="black"/>
                </a:solidFill>
              </a:rPr>
            </a:br>
            <a:r>
              <a:rPr lang="ru-RU" sz="1600" b="1" dirty="0">
                <a:solidFill>
                  <a:prstClr val="black"/>
                </a:solidFill>
                <a:latin typeface="Helvetica Neue"/>
              </a:rPr>
              <a:t>Вы, друзья, за стол садитесь</a:t>
            </a:r>
            <a:r>
              <a:rPr lang="ru-RU" sz="1600" b="1" dirty="0">
                <a:solidFill>
                  <a:prstClr val="black"/>
                </a:solidFill>
              </a:rPr>
              <a:t/>
            </a:r>
            <a:br>
              <a:rPr lang="ru-RU" sz="1600" b="1" dirty="0">
                <a:solidFill>
                  <a:prstClr val="black"/>
                </a:solidFill>
              </a:rPr>
            </a:br>
            <a:r>
              <a:rPr lang="ru-RU" sz="1600" b="1" dirty="0">
                <a:solidFill>
                  <a:prstClr val="black"/>
                </a:solidFill>
                <a:latin typeface="Helvetica Neue"/>
              </a:rPr>
              <a:t>И блинками угоститесь</a:t>
            </a:r>
            <a:r>
              <a:rPr lang="ru-RU" sz="1600" b="1" dirty="0">
                <a:solidFill>
                  <a:srgbClr val="474747"/>
                </a:solidFill>
                <a:latin typeface="Helvetica Neue"/>
              </a:rPr>
              <a:t>!!!</a:t>
            </a:r>
            <a:endParaRPr lang="ru-RU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307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ksana\Desktop\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456"/>
            <a:ext cx="9144000" cy="685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6566" y="274638"/>
            <a:ext cx="6275874" cy="63408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a typeface="Calibri"/>
                <a:cs typeface="Times New Roman"/>
              </a:rPr>
              <a:t>Кулинарный </a:t>
            </a:r>
            <a:r>
              <a:rPr lang="ru-RU" sz="2400" b="1" dirty="0">
                <a:solidFill>
                  <a:srgbClr val="FF0000"/>
                </a:solidFill>
                <a:ea typeface="Calibri"/>
                <a:cs typeface="Times New Roman"/>
              </a:rPr>
              <a:t>конкурс «Пальчики </a:t>
            </a:r>
            <a:r>
              <a:rPr lang="ru-RU" sz="2400" b="1" dirty="0" smtClean="0">
                <a:solidFill>
                  <a:srgbClr val="FF0000"/>
                </a:solidFill>
                <a:ea typeface="Calibri"/>
                <a:cs typeface="Times New Roman"/>
              </a:rPr>
              <a:t>оближешь» </a:t>
            </a:r>
            <a:br>
              <a:rPr lang="ru-RU" sz="2400" b="1" dirty="0" smtClean="0">
                <a:solidFill>
                  <a:srgbClr val="FF0000"/>
                </a:solidFill>
                <a:ea typeface="Calibri"/>
                <a:cs typeface="Times New Roman"/>
              </a:rPr>
            </a:br>
            <a:r>
              <a:rPr lang="ru-RU" sz="2400" b="1" dirty="0" smtClean="0">
                <a:solidFill>
                  <a:srgbClr val="FF0000"/>
                </a:solidFill>
                <a:ea typeface="Calibri"/>
                <a:cs typeface="Times New Roman"/>
              </a:rPr>
              <a:t>мамы Кати и Вероники «Сырники» 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C:\Users\Oksana\Desktop\вероника\IMG-20211114-WA001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30" y="332656"/>
            <a:ext cx="1969135" cy="2736304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Oksana\Desktop\вероника\IMG-20211114-WA001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82258"/>
            <a:ext cx="2115691" cy="2833367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Oksana\Desktop\вероника\IMG-20211114-WA001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82258"/>
            <a:ext cx="2187699" cy="2833367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C:\Users\Oksana\Desktop\вероника\IMG-20211114-WA001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669999"/>
            <a:ext cx="2218232" cy="2904126"/>
          </a:xfrm>
          <a:prstGeom prst="ellipse">
            <a:avLst/>
          </a:prstGeom>
          <a:ln w="63500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Прямоугольник 2"/>
          <p:cNvSpPr/>
          <p:nvPr/>
        </p:nvSpPr>
        <p:spPr>
          <a:xfrm rot="10800000" flipV="1">
            <a:off x="3707904" y="3921732"/>
            <a:ext cx="3600400" cy="1200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 Cyr"/>
              </a:rPr>
              <a:t>Если творог взять в ладошки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latin typeface="Times New Roman Cyr"/>
              </a:rPr>
              <a:t>И смешать его с мукой,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latin typeface="Times New Roman Cyr"/>
              </a:rPr>
              <a:t>А затем испечь лепёшку,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latin typeface="Times New Roman Cyr"/>
              </a:rPr>
              <a:t>Завтрак будет мировой!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80924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ksana\Desktop\uBZI3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3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922114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solidFill>
                  <a:srgbClr val="002060"/>
                </a:solidFill>
                <a:ea typeface="Calibri"/>
                <a:cs typeface="Times New Roman"/>
              </a:rPr>
              <a:t>Кулинарный конкурс «Пальчики оближешь</a:t>
            </a:r>
            <a:r>
              <a:rPr lang="ru-RU" sz="2200" b="1" dirty="0" smtClean="0">
                <a:solidFill>
                  <a:srgbClr val="002060"/>
                </a:solidFill>
                <a:ea typeface="Calibri"/>
                <a:cs typeface="Times New Roman"/>
              </a:rPr>
              <a:t>»</a:t>
            </a:r>
            <a:br>
              <a:rPr lang="ru-RU" sz="2200" b="1" dirty="0" smtClean="0">
                <a:solidFill>
                  <a:srgbClr val="002060"/>
                </a:solidFill>
                <a:ea typeface="Calibri"/>
                <a:cs typeface="Times New Roman"/>
              </a:rPr>
            </a:br>
            <a:r>
              <a:rPr lang="ru-RU" sz="2200" b="1" dirty="0" smtClean="0">
                <a:solidFill>
                  <a:srgbClr val="FF0000"/>
                </a:solidFill>
                <a:ea typeface="Calibri"/>
                <a:cs typeface="Times New Roman"/>
              </a:rPr>
              <a:t>мамы Маргариты и Ильи «Оладушки»</a:t>
            </a:r>
            <a:r>
              <a:rPr lang="ru-RU" sz="2200" b="1" dirty="0">
                <a:solidFill>
                  <a:srgbClr val="FF0000"/>
                </a:solidFill>
                <a:ea typeface="Calibri"/>
                <a:cs typeface="Times New Roman"/>
              </a:rPr>
              <a:t/>
            </a:r>
            <a:br>
              <a:rPr lang="ru-RU" sz="2200" b="1" dirty="0">
                <a:solidFill>
                  <a:srgbClr val="FF0000"/>
                </a:solidFill>
                <a:ea typeface="Calibri"/>
                <a:cs typeface="Times New Roman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C:\Users\Oksana\Desktop\илья\IMG-20211114-WA002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82"/>
          <a:stretch/>
        </p:blipFill>
        <p:spPr bwMode="auto">
          <a:xfrm>
            <a:off x="32039" y="89119"/>
            <a:ext cx="2523738" cy="2043737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Oksana\Desktop\илья\IMG-20211114-WA002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495" y="836712"/>
            <a:ext cx="2422004" cy="2228850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Oksana\Desktop\илья\IMG-20211114-WA002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803745"/>
            <a:ext cx="1948804" cy="2619351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C:\Users\Oksana\Desktop\илья\IMG-20211114-WA003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112" y="3629421"/>
            <a:ext cx="1902460" cy="2536190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 descr="C:\Users\Oksana\Desktop\илья\IMG-20211114-WA003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846" y="3786830"/>
            <a:ext cx="3228283" cy="2566045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2039" y="2132857"/>
            <a:ext cx="2667753" cy="919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Сегодня готовим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оладьи. Подготовим все необходимое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endParaRPr lang="ru-RU" sz="1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75856" y="3065562"/>
            <a:ext cx="2355087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1600" b="1" dirty="0">
                <a:latin typeface="Times New Roman"/>
                <a:ea typeface="Calibri"/>
                <a:cs typeface="Times New Roman"/>
              </a:rPr>
              <a:t>Дальше по рецепту.</a:t>
            </a:r>
            <a:endParaRPr lang="ru-RU" sz="1600" b="1" dirty="0">
              <a:ea typeface="Calibri"/>
              <a:cs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6012158" y="3384657"/>
            <a:ext cx="1872209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1600" b="1" dirty="0">
                <a:latin typeface="Times New Roman"/>
                <a:ea typeface="Calibri"/>
                <a:cs typeface="Times New Roman"/>
              </a:rPr>
              <a:t>Готовим тесто.</a:t>
            </a:r>
            <a:endParaRPr lang="ru-RU" sz="1600" b="1" dirty="0">
              <a:ea typeface="Calibri"/>
              <a:cs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0800000" flipV="1">
            <a:off x="7049111" y="6232235"/>
            <a:ext cx="2094886" cy="357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1600" b="1" dirty="0">
                <a:latin typeface="Times New Roman"/>
                <a:ea typeface="Calibri"/>
                <a:cs typeface="Times New Roman"/>
              </a:rPr>
              <a:t>Мама жарит оладьи.</a:t>
            </a:r>
            <a:endParaRPr lang="ru-RU" sz="1600" b="1" dirty="0">
              <a:ea typeface="Calibri"/>
              <a:cs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0800000" flipV="1">
            <a:off x="2267744" y="6352875"/>
            <a:ext cx="4502794" cy="607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/>
                <a:ea typeface="Calibri"/>
              </a:rPr>
              <a:t>Ну и самый важный </a:t>
            </a:r>
            <a:r>
              <a:rPr lang="ru-RU" sz="1600" b="1" dirty="0" smtClean="0">
                <a:latin typeface="Times New Roman"/>
                <a:ea typeface="Calibri"/>
              </a:rPr>
              <a:t>процесс-поедание  оладушек.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876359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ksana\Desktop\pancakes-bliny-iagody-klubnika-chernik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139" y="7640"/>
            <a:ext cx="9166494" cy="685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26968" cy="706090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bg1"/>
                </a:solidFill>
                <a:ea typeface="Calibri"/>
                <a:cs typeface="Times New Roman"/>
              </a:rPr>
              <a:t>Кулинарный конкурс «Пальчики оближешь»</a:t>
            </a:r>
            <a:br>
              <a:rPr lang="ru-RU" sz="2000" b="1" dirty="0">
                <a:solidFill>
                  <a:schemeClr val="bg1"/>
                </a:solidFill>
                <a:ea typeface="Calibri"/>
                <a:cs typeface="Times New Roman"/>
              </a:rPr>
            </a:br>
            <a:r>
              <a:rPr lang="ru-RU" sz="2000" b="1" dirty="0">
                <a:solidFill>
                  <a:schemeClr val="bg1"/>
                </a:solidFill>
                <a:ea typeface="Calibri"/>
                <a:cs typeface="Times New Roman"/>
              </a:rPr>
              <a:t>мамы </a:t>
            </a:r>
            <a:r>
              <a:rPr lang="ru-RU" sz="2000" b="1" dirty="0" smtClean="0">
                <a:solidFill>
                  <a:schemeClr val="bg1"/>
                </a:solidFill>
                <a:ea typeface="Calibri"/>
                <a:cs typeface="Times New Roman"/>
              </a:rPr>
              <a:t>Юли </a:t>
            </a:r>
            <a:r>
              <a:rPr lang="ru-RU" sz="2000" b="1" dirty="0">
                <a:solidFill>
                  <a:schemeClr val="bg1"/>
                </a:solidFill>
                <a:ea typeface="Calibri"/>
                <a:cs typeface="Times New Roman"/>
              </a:rPr>
              <a:t>и Ильи «Оладушки»</a:t>
            </a:r>
            <a:br>
              <a:rPr lang="ru-RU" sz="2000" b="1" dirty="0">
                <a:solidFill>
                  <a:schemeClr val="bg1"/>
                </a:solidFill>
                <a:ea typeface="Calibri"/>
                <a:cs typeface="Times New Roman"/>
              </a:rPr>
            </a:b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C:\Users\Oksana\Desktop\изосим\IMG-20211114-WA003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1590675" cy="2827655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Oksana\Desktop\изосим\IMG-20211114-WA003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175" y="908720"/>
            <a:ext cx="1619250" cy="2878455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Oksana\Desktop\изосим\IMG-20211114-WA004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908720"/>
            <a:ext cx="1628775" cy="2895600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C:\Users\Oksana\Desktop\изосим\IMG-20211114-WA004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00" y="3946708"/>
            <a:ext cx="1436599" cy="2651918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C:\Users\Oksana\Desktop\изосим\IMG-20211114-WA004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950009"/>
            <a:ext cx="1590675" cy="2678536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C:\Users\Oksana\Desktop\изосим\IMG-20211114-WA0045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877" y="3950009"/>
            <a:ext cx="1522858" cy="2678745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228184" y="1916833"/>
            <a:ext cx="29158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Arial"/>
              </a:rPr>
              <a:t>Мы весёлые кружки!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solidFill>
                  <a:srgbClr val="000000"/>
                </a:solidFill>
                <a:latin typeface="Arial"/>
              </a:rPr>
              <a:t>Мы оладушки-дружки!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solidFill>
                  <a:srgbClr val="000000"/>
                </a:solidFill>
                <a:latin typeface="Arial"/>
              </a:rPr>
              <a:t>С мёдом, маслом ешьте нас,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solidFill>
                  <a:srgbClr val="000000"/>
                </a:solidFill>
                <a:latin typeface="Arial"/>
              </a:rPr>
              <a:t>Уж готовы целый час!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18087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Oksana\Desktop\вероника\1612956680_107-p-rozovii-fon-s-bananami-1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7" y="0"/>
            <a:ext cx="9170249" cy="6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5652120" y="1412776"/>
            <a:ext cx="3024334" cy="3528392"/>
          </a:xfrm>
        </p:spPr>
        <p:txBody>
          <a:bodyPr>
            <a:noAutofit/>
          </a:bodyPr>
          <a:lstStyle/>
          <a:p>
            <a:r>
              <a:rPr lang="ru-RU" sz="3200" b="1" dirty="0">
                <a:ea typeface="Calibri"/>
                <a:cs typeface="Times New Roman"/>
              </a:rPr>
              <a:t>Кулинарный конкурс «Пальчики оближешь</a:t>
            </a:r>
            <a:r>
              <a:rPr lang="ru-RU" sz="3200" b="1" dirty="0" smtClean="0">
                <a:ea typeface="Calibri"/>
                <a:cs typeface="Times New Roman"/>
              </a:rPr>
              <a:t>»</a:t>
            </a:r>
            <a:br>
              <a:rPr lang="ru-RU" sz="3200" b="1" dirty="0" smtClean="0">
                <a:ea typeface="Calibri"/>
                <a:cs typeface="Times New Roman"/>
              </a:rPr>
            </a:br>
            <a:r>
              <a:rPr lang="ru-RU" sz="3200" b="1" dirty="0">
                <a:ea typeface="Calibri"/>
                <a:cs typeface="Times New Roman"/>
              </a:rPr>
              <a:t/>
            </a:r>
            <a:br>
              <a:rPr lang="ru-RU" sz="3200" b="1" dirty="0">
                <a:ea typeface="Calibri"/>
                <a:cs typeface="Times New Roman"/>
              </a:rPr>
            </a:br>
            <a:r>
              <a:rPr lang="ru-RU" sz="3200" b="1" dirty="0" smtClean="0">
                <a:solidFill>
                  <a:srgbClr val="002060"/>
                </a:solidFill>
                <a:ea typeface="Calibri"/>
                <a:cs typeface="Times New Roman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ea typeface="Calibri"/>
                <a:cs typeface="Times New Roman"/>
              </a:rPr>
            </a:br>
            <a:r>
              <a:rPr lang="ru-RU" sz="3200" b="1" dirty="0">
                <a:solidFill>
                  <a:srgbClr val="002060"/>
                </a:solidFill>
                <a:ea typeface="Calibri"/>
                <a:cs typeface="Times New Roman"/>
              </a:rPr>
              <a:t/>
            </a:r>
            <a:br>
              <a:rPr lang="ru-RU" sz="3200" b="1" dirty="0">
                <a:solidFill>
                  <a:srgbClr val="002060"/>
                </a:solidFill>
                <a:ea typeface="Calibri"/>
                <a:cs typeface="Times New Roman"/>
              </a:rPr>
            </a:br>
            <a:r>
              <a:rPr lang="ru-RU" sz="3200" b="1" dirty="0">
                <a:solidFill>
                  <a:srgbClr val="FF0000"/>
                </a:solidFill>
                <a:ea typeface="Calibri"/>
                <a:cs typeface="Times New Roman"/>
              </a:rPr>
              <a:t>мамы </a:t>
            </a:r>
            <a:r>
              <a:rPr lang="ru-RU" sz="3200" b="1" dirty="0" smtClean="0">
                <a:solidFill>
                  <a:srgbClr val="FF0000"/>
                </a:solidFill>
                <a:ea typeface="Calibri"/>
                <a:cs typeface="Times New Roman"/>
              </a:rPr>
              <a:t>Наташи </a:t>
            </a:r>
            <a:r>
              <a:rPr lang="ru-RU" sz="3200" b="1" dirty="0">
                <a:solidFill>
                  <a:srgbClr val="FF0000"/>
                </a:solidFill>
                <a:ea typeface="Calibri"/>
                <a:cs typeface="Times New Roman"/>
              </a:rPr>
              <a:t>и </a:t>
            </a:r>
            <a:r>
              <a:rPr lang="ru-RU" sz="3200" b="1" dirty="0" smtClean="0">
                <a:solidFill>
                  <a:srgbClr val="FF0000"/>
                </a:solidFill>
                <a:ea typeface="Calibri"/>
                <a:cs typeface="Times New Roman"/>
              </a:rPr>
              <a:t>Макара «Десерт для мамы».</a:t>
            </a:r>
            <a:br>
              <a:rPr lang="ru-RU" sz="3200" b="1" dirty="0" smtClean="0">
                <a:solidFill>
                  <a:srgbClr val="FF0000"/>
                </a:solidFill>
                <a:ea typeface="Calibri"/>
                <a:cs typeface="Times New Roman"/>
              </a:rPr>
            </a:br>
            <a:r>
              <a:rPr lang="ru-RU" sz="1800" b="1" dirty="0" smtClean="0">
                <a:ea typeface="Calibri"/>
                <a:cs typeface="Times New Roman"/>
              </a:rPr>
              <a:t>Рецепт десерта Макар придумал сам</a:t>
            </a:r>
            <a:r>
              <a:rPr lang="ru-RU" sz="1800" b="1" dirty="0">
                <a:ea typeface="Calibri"/>
                <a:cs typeface="Times New Roman"/>
              </a:rPr>
              <a:t/>
            </a:r>
            <a:br>
              <a:rPr lang="ru-RU" sz="1800" b="1" dirty="0">
                <a:ea typeface="Calibri"/>
                <a:cs typeface="Times New Roman"/>
              </a:rPr>
            </a:br>
            <a:endParaRPr lang="ru-RU" sz="1800" dirty="0"/>
          </a:p>
        </p:txBody>
      </p:sp>
      <p:pic>
        <p:nvPicPr>
          <p:cNvPr id="1027" name="Picture 3" descr="C:\Users\Oksana\Desktop\макар\IMG-20211114-WA00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3147"/>
            <a:ext cx="5393095" cy="6741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884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Oksana\Desktop\_31937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0" y="0"/>
            <a:ext cx="91121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2051720" y="3428999"/>
            <a:ext cx="5616624" cy="728525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C00000"/>
                </a:solidFill>
                <a:ea typeface="Calibri"/>
                <a:cs typeface="Times New Roman"/>
              </a:rPr>
              <a:t>Кулинарный конкурс «Пальчики оближешь»</a:t>
            </a:r>
            <a:br>
              <a:rPr lang="ru-RU" sz="2000" b="1" dirty="0">
                <a:solidFill>
                  <a:srgbClr val="C00000"/>
                </a:solidFill>
                <a:ea typeface="Calibri"/>
                <a:cs typeface="Times New Roman"/>
              </a:rPr>
            </a:br>
            <a:r>
              <a:rPr lang="ru-RU" sz="2000" b="1" dirty="0">
                <a:solidFill>
                  <a:srgbClr val="0070C0"/>
                </a:solidFill>
                <a:ea typeface="Calibri"/>
                <a:cs typeface="Times New Roman"/>
              </a:rPr>
              <a:t>мамы </a:t>
            </a:r>
            <a:r>
              <a:rPr lang="ru-RU" sz="2000" b="1" dirty="0" smtClean="0">
                <a:solidFill>
                  <a:srgbClr val="0070C0"/>
                </a:solidFill>
                <a:ea typeface="Calibri"/>
                <a:cs typeface="Times New Roman"/>
              </a:rPr>
              <a:t>Светы </a:t>
            </a:r>
            <a:r>
              <a:rPr lang="ru-RU" sz="2000" b="1" dirty="0">
                <a:solidFill>
                  <a:srgbClr val="0070C0"/>
                </a:solidFill>
                <a:ea typeface="Calibri"/>
                <a:cs typeface="Times New Roman"/>
              </a:rPr>
              <a:t>и </a:t>
            </a:r>
            <a:r>
              <a:rPr lang="ru-RU" sz="2000" b="1" dirty="0" smtClean="0">
                <a:solidFill>
                  <a:srgbClr val="0070C0"/>
                </a:solidFill>
                <a:ea typeface="Calibri"/>
                <a:cs typeface="Times New Roman"/>
              </a:rPr>
              <a:t>Дениса «Шоколадное печенье»</a:t>
            </a:r>
            <a:r>
              <a:rPr lang="ru-RU" sz="2000" b="1" dirty="0">
                <a:solidFill>
                  <a:srgbClr val="0070C0"/>
                </a:solidFill>
                <a:ea typeface="Calibri"/>
                <a:cs typeface="Times New Roman"/>
              </a:rPr>
              <a:t/>
            </a:r>
            <a:br>
              <a:rPr lang="ru-RU" sz="2000" b="1" dirty="0">
                <a:solidFill>
                  <a:srgbClr val="0070C0"/>
                </a:solidFill>
                <a:ea typeface="Calibri"/>
                <a:cs typeface="Times New Roman"/>
              </a:rPr>
            </a:b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6" name="Рисунок 5" descr="C:\Users\Oksana\Desktop\денис\IMG-20211114-WA006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9" t="13462" r="28205" b="17668"/>
          <a:stretch/>
        </p:blipFill>
        <p:spPr bwMode="auto">
          <a:xfrm>
            <a:off x="2456528" y="851925"/>
            <a:ext cx="1406089" cy="2380302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Oksana\Desktop\денис\IMG-20211114-WA006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385" y="851925"/>
            <a:ext cx="1616402" cy="2400549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C:\Users\Oksana\Desktop\денис\IMG-20211114-WA007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05064"/>
            <a:ext cx="1692910" cy="261683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C:\Users\Oksana\Desktop\денис\IMG-20211114-WA007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79" r="17948"/>
          <a:stretch/>
        </p:blipFill>
        <p:spPr bwMode="auto">
          <a:xfrm>
            <a:off x="2766045" y="4005064"/>
            <a:ext cx="2057400" cy="261683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C:\Users\Oksana\Desktop\денис\IMG-20211114-WA0073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" t="10456" r="8333" b="7933"/>
          <a:stretch/>
        </p:blipFill>
        <p:spPr bwMode="auto">
          <a:xfrm>
            <a:off x="4986032" y="4005064"/>
            <a:ext cx="1915554" cy="258130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C:\Users\Oksana\Desktop\денис\IMG-20211114-WA0075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945" y="3987615"/>
            <a:ext cx="1962150" cy="261620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9579" y="18581"/>
            <a:ext cx="675049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b="1" dirty="0" smtClean="0">
                <a:latin typeface="Helvetica Neue"/>
              </a:rPr>
              <a:t>С мамой </a:t>
            </a:r>
            <a:r>
              <a:rPr lang="ru-RU" sz="1600" b="1" dirty="0">
                <a:latin typeface="Helvetica Neue"/>
              </a:rPr>
              <a:t>тесто </a:t>
            </a:r>
            <a:r>
              <a:rPr lang="ru-RU" sz="1600" b="1" dirty="0" smtClean="0">
                <a:latin typeface="Helvetica Neue"/>
              </a:rPr>
              <a:t>замесили</a:t>
            </a:r>
            <a:r>
              <a:rPr lang="ru-RU" sz="1600" b="1" dirty="0">
                <a:latin typeface="Helvetica Neue"/>
              </a:rPr>
              <a:t/>
            </a:r>
            <a:br>
              <a:rPr lang="ru-RU" sz="1600" b="1" dirty="0">
                <a:latin typeface="Helvetica Neue"/>
              </a:rPr>
            </a:br>
            <a:r>
              <a:rPr lang="ru-RU" sz="1600" b="1" dirty="0" smtClean="0">
                <a:latin typeface="Helvetica Neue"/>
              </a:rPr>
              <a:t>Мы </a:t>
            </a:r>
            <a:r>
              <a:rPr lang="ru-RU" sz="1600" b="1" dirty="0">
                <a:latin typeface="Helvetica Neue"/>
              </a:rPr>
              <a:t>печенье с ней лепили,</a:t>
            </a:r>
            <a:br>
              <a:rPr lang="ru-RU" sz="1600" b="1" dirty="0">
                <a:latin typeface="Helvetica Neue"/>
              </a:rPr>
            </a:br>
            <a:r>
              <a:rPr lang="ru-RU" sz="1600" b="1" dirty="0">
                <a:latin typeface="Helvetica Neue"/>
              </a:rPr>
              <a:t>Кто какое хочет.</a:t>
            </a:r>
          </a:p>
          <a:p>
            <a:pPr fontAlgn="base"/>
            <a:r>
              <a:rPr lang="ru-RU" sz="1600" b="1" dirty="0">
                <a:latin typeface="Helvetica Neue"/>
              </a:rPr>
              <a:t>Раскатали скалкой</a:t>
            </a:r>
            <a:br>
              <a:rPr lang="ru-RU" sz="1600" b="1" dirty="0">
                <a:latin typeface="Helvetica Neue"/>
              </a:rPr>
            </a:br>
            <a:r>
              <a:rPr lang="ru-RU" sz="1600" b="1" dirty="0">
                <a:latin typeface="Helvetica Neue"/>
              </a:rPr>
              <a:t>Тесто на кружочки</a:t>
            </a:r>
            <a:br>
              <a:rPr lang="ru-RU" sz="1600" b="1" dirty="0">
                <a:latin typeface="Helvetica Neue"/>
              </a:rPr>
            </a:br>
            <a:r>
              <a:rPr lang="ru-RU" sz="1600" b="1" dirty="0">
                <a:latin typeface="Helvetica Neue"/>
              </a:rPr>
              <a:t>Вырезали формочкой</a:t>
            </a:r>
            <a:br>
              <a:rPr lang="ru-RU" sz="1600" b="1" dirty="0">
                <a:latin typeface="Helvetica Neue"/>
              </a:rPr>
            </a:br>
            <a:r>
              <a:rPr lang="ru-RU" sz="1600" b="1" dirty="0">
                <a:latin typeface="Helvetica Neue"/>
              </a:rPr>
              <a:t>Звёзды и цветочки.</a:t>
            </a:r>
          </a:p>
          <a:p>
            <a:pPr fontAlgn="base"/>
            <a:r>
              <a:rPr lang="ru-RU" sz="1600" b="1" dirty="0">
                <a:latin typeface="Helvetica Neue"/>
              </a:rPr>
              <a:t>Испекли в духовке</a:t>
            </a:r>
            <a:br>
              <a:rPr lang="ru-RU" sz="1600" b="1" dirty="0">
                <a:latin typeface="Helvetica Neue"/>
              </a:rPr>
            </a:br>
            <a:r>
              <a:rPr lang="ru-RU" sz="1600" b="1" dirty="0">
                <a:latin typeface="Helvetica Neue"/>
              </a:rPr>
              <a:t>Мы своё печенье,</a:t>
            </a:r>
            <a:br>
              <a:rPr lang="ru-RU" sz="1600" b="1" dirty="0">
                <a:latin typeface="Helvetica Neue"/>
              </a:rPr>
            </a:br>
            <a:r>
              <a:rPr lang="ru-RU" sz="1600" b="1" dirty="0">
                <a:latin typeface="Helvetica Neue"/>
              </a:rPr>
              <a:t>Получилось </a:t>
            </a:r>
            <a:r>
              <a:rPr lang="ru-RU" sz="1600" b="1" dirty="0" smtClean="0">
                <a:latin typeface="Helvetica Neue"/>
              </a:rPr>
              <a:t>вкусное,</a:t>
            </a:r>
            <a:r>
              <a:rPr lang="ru-RU" sz="1600" b="1" dirty="0">
                <a:latin typeface="Helvetica Neue"/>
              </a:rPr>
              <a:t/>
            </a:r>
            <a:br>
              <a:rPr lang="ru-RU" sz="1600" b="1" dirty="0">
                <a:latin typeface="Helvetica Neue"/>
              </a:rPr>
            </a:br>
            <a:r>
              <a:rPr lang="ru-RU" sz="1600" b="1" dirty="0">
                <a:latin typeface="Helvetica Neue"/>
              </a:rPr>
              <a:t>Просто объеденье</a:t>
            </a:r>
            <a:r>
              <a:rPr lang="ru-RU" sz="1600" dirty="0">
                <a:solidFill>
                  <a:srgbClr val="474747"/>
                </a:solidFill>
                <a:latin typeface="Helvetica Neue"/>
              </a:rPr>
              <a:t>!</a:t>
            </a:r>
            <a:endParaRPr lang="ru-RU" sz="1600" b="0" i="0" dirty="0">
              <a:solidFill>
                <a:srgbClr val="474747"/>
              </a:solidFill>
              <a:effectLst/>
              <a:latin typeface="Helvetica Neue"/>
            </a:endParaRPr>
          </a:p>
        </p:txBody>
      </p:sp>
      <p:pic>
        <p:nvPicPr>
          <p:cNvPr id="14" name="Рисунок 13" descr="C:\Users\Oksana\Desktop\вероника\денис\IMG-20211114-WA0066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5" r="18269"/>
          <a:stretch/>
        </p:blipFill>
        <p:spPr bwMode="auto">
          <a:xfrm>
            <a:off x="4261062" y="810855"/>
            <a:ext cx="1598015" cy="2421372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5166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ksana\Desktop\1613682547_7-p-fon-dlya-prezentatsii-konditerskaya-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3924" cy="685800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0" y="274638"/>
            <a:ext cx="5554960" cy="710361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rgbClr val="FF0000"/>
                </a:solidFill>
                <a:ea typeface="Calibri"/>
                <a:cs typeface="Times New Roman"/>
              </a:rPr>
              <a:t>Кулинарный конкурс «Пальчики </a:t>
            </a:r>
            <a:r>
              <a:rPr lang="ru-RU" sz="2000" b="1" dirty="0" smtClean="0">
                <a:solidFill>
                  <a:srgbClr val="FF0000"/>
                </a:solidFill>
                <a:ea typeface="Calibri"/>
                <a:cs typeface="Times New Roman"/>
              </a:rPr>
              <a:t>оближешь»</a:t>
            </a:r>
            <a:br>
              <a:rPr lang="ru-RU" sz="2000" b="1" dirty="0" smtClean="0">
                <a:solidFill>
                  <a:srgbClr val="FF0000"/>
                </a:solidFill>
                <a:ea typeface="Calibri"/>
                <a:cs typeface="Times New Roman"/>
              </a:rPr>
            </a:br>
            <a:r>
              <a:rPr lang="ru-RU" sz="2000" b="1" dirty="0" smtClean="0">
                <a:solidFill>
                  <a:srgbClr val="002060"/>
                </a:solidFill>
                <a:ea typeface="Calibri"/>
                <a:cs typeface="Times New Roman"/>
              </a:rPr>
              <a:t>мамы Алены </a:t>
            </a:r>
            <a:r>
              <a:rPr lang="ru-RU" sz="2000" b="1" dirty="0">
                <a:solidFill>
                  <a:srgbClr val="002060"/>
                </a:solidFill>
                <a:ea typeface="Calibri"/>
                <a:cs typeface="Times New Roman"/>
              </a:rPr>
              <a:t>и </a:t>
            </a:r>
            <a:r>
              <a:rPr lang="ru-RU" sz="2000" b="1" dirty="0" smtClean="0">
                <a:solidFill>
                  <a:srgbClr val="002060"/>
                </a:solidFill>
                <a:ea typeface="Calibri"/>
                <a:cs typeface="Times New Roman"/>
              </a:rPr>
              <a:t>Никиты «Манник»</a:t>
            </a:r>
            <a:r>
              <a:rPr lang="ru-RU" sz="2000" b="1" dirty="0">
                <a:solidFill>
                  <a:srgbClr val="002060"/>
                </a:solidFill>
                <a:ea typeface="Calibri"/>
                <a:cs typeface="Times New Roman"/>
              </a:rPr>
              <a:t/>
            </a:r>
            <a:br>
              <a:rPr lang="ru-RU" sz="2000" b="1" dirty="0">
                <a:solidFill>
                  <a:srgbClr val="002060"/>
                </a:solidFill>
                <a:ea typeface="Calibri"/>
                <a:cs typeface="Times New Roman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3885961"/>
            <a:ext cx="426265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212529"/>
                </a:solidFill>
                <a:latin typeface="Nunito"/>
              </a:rPr>
              <a:t>Лучше манника на завтрак, не придумана еда,</a:t>
            </a: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b="1" dirty="0" smtClean="0">
                <a:solidFill>
                  <a:srgbClr val="212529"/>
                </a:solidFill>
                <a:latin typeface="Nunito"/>
              </a:rPr>
              <a:t>Понадобится </a:t>
            </a:r>
            <a:r>
              <a:rPr lang="ru-RU" sz="1400" b="1" dirty="0">
                <a:solidFill>
                  <a:srgbClr val="212529"/>
                </a:solidFill>
                <a:latin typeface="Nunito"/>
              </a:rPr>
              <a:t>в тесто - манная крупа,</a:t>
            </a: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b="1" dirty="0">
                <a:solidFill>
                  <a:srgbClr val="212529"/>
                </a:solidFill>
                <a:latin typeface="Nunito"/>
              </a:rPr>
              <a:t>её незаменимость - в названии видна,</a:t>
            </a: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b="1" dirty="0">
                <a:solidFill>
                  <a:srgbClr val="212529"/>
                </a:solidFill>
                <a:latin typeface="Nunito"/>
              </a:rPr>
              <a:t>к ней яйца, сахар, творог, мука и ванилин,</a:t>
            </a: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b="1" dirty="0">
                <a:solidFill>
                  <a:srgbClr val="212529"/>
                </a:solidFill>
                <a:latin typeface="Nunito"/>
              </a:rPr>
              <a:t>цедра, сода, сок лимона, кефир и маргарин.</a:t>
            </a: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b="1" dirty="0">
                <a:solidFill>
                  <a:srgbClr val="212529"/>
                </a:solidFill>
                <a:latin typeface="Nunito"/>
              </a:rPr>
              <a:t>В духовке до готовности блюдо запекаем,</a:t>
            </a: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b="1" dirty="0">
                <a:solidFill>
                  <a:srgbClr val="212529"/>
                </a:solidFill>
                <a:latin typeface="Nunito"/>
              </a:rPr>
              <a:t>хорошо ли поднялось, шпажкой проверяем,</a:t>
            </a: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b="1" dirty="0">
                <a:solidFill>
                  <a:srgbClr val="212529"/>
                </a:solidFill>
                <a:latin typeface="Nunito"/>
              </a:rPr>
              <a:t>подавать для угощения лучше охлаждённым,</a:t>
            </a: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b="1" dirty="0">
                <a:solidFill>
                  <a:srgbClr val="212529"/>
                </a:solidFill>
                <a:latin typeface="Nunito"/>
              </a:rPr>
              <a:t>выбирайте по душе, с сиропом иль вареньем.</a:t>
            </a:r>
            <a:endParaRPr lang="ru-RU" sz="1400" b="1" dirty="0"/>
          </a:p>
        </p:txBody>
      </p:sp>
      <p:pic>
        <p:nvPicPr>
          <p:cNvPr id="5" name="Рисунок 4" descr="C:\Users\Oksana\Desktop\никита\IMG-20211115-WA000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32" y="7590"/>
            <a:ext cx="1511935" cy="201612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Oksana\Desktop\никита\IMG-20211115-WA000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985" y="1979562"/>
            <a:ext cx="1665903" cy="1906399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 descr="C:\Users\Oksana\Desktop\никита\IMG-20211115-WA001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350" y="692696"/>
            <a:ext cx="1704975" cy="1906398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C:\Users\Oksana\Desktop\никита\IMG-20211115-WA0015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5"/>
          <a:stretch/>
        </p:blipFill>
        <p:spPr bwMode="auto">
          <a:xfrm>
            <a:off x="5526204" y="692696"/>
            <a:ext cx="2222549" cy="182118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C:\Users\Oksana\Desktop\никита\IMG-20211115-WA0011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2"/>
          <a:stretch/>
        </p:blipFill>
        <p:spPr bwMode="auto">
          <a:xfrm>
            <a:off x="6637478" y="2588351"/>
            <a:ext cx="2421147" cy="20497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C:\Users\Oksana\Desktop\никита\IMG-20211115-WA0016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339" y="4373697"/>
            <a:ext cx="1762125" cy="234632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8571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ksana\Desktop\1614857788_170-p-kulinarnii-fon-23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006"/>
            <a:ext cx="9183357" cy="688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6840760" cy="634082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solidFill>
                  <a:srgbClr val="0070C0"/>
                </a:solidFill>
                <a:ea typeface="Calibri"/>
                <a:cs typeface="Times New Roman"/>
              </a:rPr>
              <a:t>Кулинарный конкурс «Пальчики оближешь»</a:t>
            </a:r>
            <a:br>
              <a:rPr lang="ru-RU" sz="1800" b="1" dirty="0">
                <a:solidFill>
                  <a:srgbClr val="0070C0"/>
                </a:solidFill>
                <a:ea typeface="Calibri"/>
                <a:cs typeface="Times New Roman"/>
              </a:rPr>
            </a:br>
            <a:r>
              <a:rPr lang="ru-RU" sz="1800" b="1" dirty="0">
                <a:solidFill>
                  <a:srgbClr val="FF0000"/>
                </a:solidFill>
                <a:ea typeface="Calibri"/>
                <a:cs typeface="Times New Roman"/>
              </a:rPr>
              <a:t>мамы </a:t>
            </a:r>
            <a:r>
              <a:rPr lang="ru-RU" sz="1800" b="1" dirty="0" smtClean="0">
                <a:solidFill>
                  <a:srgbClr val="FF0000"/>
                </a:solidFill>
                <a:ea typeface="Calibri"/>
                <a:cs typeface="Times New Roman"/>
              </a:rPr>
              <a:t>Шахнузы </a:t>
            </a:r>
            <a:r>
              <a:rPr lang="ru-RU" sz="1800" b="1" dirty="0">
                <a:solidFill>
                  <a:srgbClr val="FF0000"/>
                </a:solidFill>
                <a:ea typeface="Calibri"/>
                <a:cs typeface="Times New Roman"/>
              </a:rPr>
              <a:t>и </a:t>
            </a:r>
            <a:r>
              <a:rPr lang="ru-RU" sz="1800" b="1" dirty="0" smtClean="0">
                <a:solidFill>
                  <a:srgbClr val="FF0000"/>
                </a:solidFill>
                <a:ea typeface="Calibri"/>
                <a:cs typeface="Times New Roman"/>
              </a:rPr>
              <a:t>Ибрагима «Кекс»</a:t>
            </a:r>
            <a:r>
              <a:rPr lang="ru-RU" sz="1800" b="1" dirty="0">
                <a:solidFill>
                  <a:srgbClr val="FF0000"/>
                </a:solidFill>
                <a:ea typeface="Calibri"/>
                <a:cs typeface="Times New Roman"/>
              </a:rPr>
              <a:t/>
            </a:r>
            <a:br>
              <a:rPr lang="ru-RU" sz="1800" b="1" dirty="0">
                <a:solidFill>
                  <a:srgbClr val="FF0000"/>
                </a:solidFill>
                <a:ea typeface="Calibri"/>
                <a:cs typeface="Times New Roman"/>
              </a:rPr>
            </a:br>
            <a:endParaRPr lang="ru-RU" sz="1800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C:\Users\Oksana\Desktop\ибрагим\IMG-20211115-WA0022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4" b="24805"/>
          <a:stretch/>
        </p:blipFill>
        <p:spPr bwMode="auto">
          <a:xfrm>
            <a:off x="105813" y="-2"/>
            <a:ext cx="2088232" cy="2780929"/>
          </a:xfrm>
          <a:prstGeom prst="ellipse">
            <a:avLst/>
          </a:prstGeom>
          <a:ln w="63500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Oksana\Desktop\ибрагим\IMG-20211115-WA003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254" y="1124744"/>
            <a:ext cx="1955642" cy="2996952"/>
          </a:xfrm>
          <a:prstGeom prst="ellipse">
            <a:avLst/>
          </a:prstGeom>
          <a:ln w="63500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 descr="C:\Users\Oksana\Desktop\ибрагим\IMG-20211115-WA002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31" y="3933056"/>
            <a:ext cx="1803581" cy="2782813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Oksana\Desktop\ибрагим\IMG-20211115-WA0029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4" b="12012"/>
          <a:stretch/>
        </p:blipFill>
        <p:spPr bwMode="auto">
          <a:xfrm>
            <a:off x="3635896" y="4345988"/>
            <a:ext cx="1732915" cy="2350765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Oksana\Desktop\ибрагим\IMG-20211115-WA0028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3" b="19629"/>
          <a:stretch/>
        </p:blipFill>
        <p:spPr bwMode="auto">
          <a:xfrm>
            <a:off x="6804248" y="3879308"/>
            <a:ext cx="2232248" cy="2890308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44208" y="116632"/>
            <a:ext cx="259228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400" b="1" dirty="0">
                <a:solidFill>
                  <a:srgbClr val="474747"/>
                </a:solidFill>
                <a:latin typeface="Helvetica Neue"/>
              </a:rPr>
              <a:t>Вот и вечер настает,</a:t>
            </a:r>
            <a:br>
              <a:rPr lang="ru-RU" sz="1400" b="1" dirty="0">
                <a:solidFill>
                  <a:srgbClr val="474747"/>
                </a:solidFill>
                <a:latin typeface="Helvetica Neue"/>
              </a:rPr>
            </a:br>
            <a:r>
              <a:rPr lang="ru-RU" sz="1400" b="1" dirty="0">
                <a:solidFill>
                  <a:srgbClr val="474747"/>
                </a:solidFill>
                <a:latin typeface="Helvetica Neue"/>
              </a:rPr>
              <a:t>Скоро папа наш придет.</a:t>
            </a:r>
            <a:br>
              <a:rPr lang="ru-RU" sz="1400" b="1" dirty="0">
                <a:solidFill>
                  <a:srgbClr val="474747"/>
                </a:solidFill>
                <a:latin typeface="Helvetica Neue"/>
              </a:rPr>
            </a:br>
            <a:r>
              <a:rPr lang="ru-RU" sz="1400" b="1" dirty="0">
                <a:solidFill>
                  <a:srgbClr val="474747"/>
                </a:solidFill>
                <a:latin typeface="Helvetica Neue"/>
              </a:rPr>
              <a:t>Целый день он весь в заботе,</a:t>
            </a:r>
            <a:br>
              <a:rPr lang="ru-RU" sz="1400" b="1" dirty="0">
                <a:solidFill>
                  <a:srgbClr val="474747"/>
                </a:solidFill>
                <a:latin typeface="Helvetica Neue"/>
              </a:rPr>
            </a:br>
            <a:r>
              <a:rPr lang="ru-RU" sz="1400" b="1" dirty="0">
                <a:solidFill>
                  <a:srgbClr val="474747"/>
                </a:solidFill>
                <a:latin typeface="Helvetica Neue"/>
              </a:rPr>
              <a:t>Устает он на работе.</a:t>
            </a:r>
          </a:p>
          <a:p>
            <a:pPr fontAlgn="base"/>
            <a:r>
              <a:rPr lang="ru-RU" sz="1400" b="1" dirty="0">
                <a:solidFill>
                  <a:srgbClr val="474747"/>
                </a:solidFill>
                <a:latin typeface="Helvetica Neue"/>
              </a:rPr>
              <a:t>Вечером спешит домой,</a:t>
            </a:r>
            <a:br>
              <a:rPr lang="ru-RU" sz="1400" b="1" dirty="0">
                <a:solidFill>
                  <a:srgbClr val="474747"/>
                </a:solidFill>
                <a:latin typeface="Helvetica Neue"/>
              </a:rPr>
            </a:br>
            <a:r>
              <a:rPr lang="ru-RU" sz="1400" b="1" dirty="0">
                <a:solidFill>
                  <a:srgbClr val="474747"/>
                </a:solidFill>
                <a:latin typeface="Helvetica Neue"/>
              </a:rPr>
              <a:t>Самый лучший папа мой!</a:t>
            </a:r>
            <a:br>
              <a:rPr lang="ru-RU" sz="1400" b="1" dirty="0">
                <a:solidFill>
                  <a:srgbClr val="474747"/>
                </a:solidFill>
                <a:latin typeface="Helvetica Neue"/>
              </a:rPr>
            </a:br>
            <a:r>
              <a:rPr lang="ru-RU" sz="1400" b="1" dirty="0">
                <a:solidFill>
                  <a:srgbClr val="474747"/>
                </a:solidFill>
                <a:latin typeface="Helvetica Neue"/>
              </a:rPr>
              <a:t>Дома ждет его семья —</a:t>
            </a:r>
            <a:br>
              <a:rPr lang="ru-RU" sz="1400" b="1" dirty="0">
                <a:solidFill>
                  <a:srgbClr val="474747"/>
                </a:solidFill>
                <a:latin typeface="Helvetica Neue"/>
              </a:rPr>
            </a:br>
            <a:r>
              <a:rPr lang="ru-RU" sz="1400" b="1" dirty="0">
                <a:solidFill>
                  <a:srgbClr val="474747"/>
                </a:solidFill>
                <a:latin typeface="Helvetica Neue"/>
              </a:rPr>
              <a:t>Моя мамочка и я!</a:t>
            </a:r>
          </a:p>
          <a:p>
            <a:pPr fontAlgn="base"/>
            <a:r>
              <a:rPr lang="ru-RU" sz="1400" b="1" dirty="0">
                <a:solidFill>
                  <a:srgbClr val="474747"/>
                </a:solidFill>
                <a:latin typeface="Helvetica Neue"/>
              </a:rPr>
              <a:t>А пока мы папу ждем —</a:t>
            </a:r>
            <a:br>
              <a:rPr lang="ru-RU" sz="1400" b="1" dirty="0">
                <a:solidFill>
                  <a:srgbClr val="474747"/>
                </a:solidFill>
                <a:latin typeface="Helvetica Neue"/>
              </a:rPr>
            </a:br>
            <a:r>
              <a:rPr lang="ru-RU" sz="1400" b="1" dirty="0">
                <a:solidFill>
                  <a:srgbClr val="474747"/>
                </a:solidFill>
                <a:latin typeface="Helvetica Neue"/>
              </a:rPr>
              <a:t>Кекс для папы испечем.</a:t>
            </a:r>
            <a:br>
              <a:rPr lang="ru-RU" sz="1400" b="1" dirty="0">
                <a:solidFill>
                  <a:srgbClr val="474747"/>
                </a:solidFill>
                <a:latin typeface="Helvetica Neue"/>
              </a:rPr>
            </a:br>
            <a:r>
              <a:rPr lang="ru-RU" sz="1400" b="1" dirty="0">
                <a:solidFill>
                  <a:srgbClr val="474747"/>
                </a:solidFill>
                <a:latin typeface="Helvetica Neue"/>
              </a:rPr>
              <a:t>Шоколадный аромат,</a:t>
            </a:r>
            <a:br>
              <a:rPr lang="ru-RU" sz="1400" b="1" dirty="0">
                <a:solidFill>
                  <a:srgbClr val="474747"/>
                </a:solidFill>
                <a:latin typeface="Helvetica Neue"/>
              </a:rPr>
            </a:br>
            <a:r>
              <a:rPr lang="ru-RU" sz="1400" b="1" dirty="0">
                <a:solidFill>
                  <a:srgbClr val="474747"/>
                </a:solidFill>
                <a:latin typeface="Helvetica Neue"/>
              </a:rPr>
              <a:t>Папа будет очень рад.</a:t>
            </a:r>
          </a:p>
          <a:p>
            <a:pPr fontAlgn="base"/>
            <a:r>
              <a:rPr lang="ru-RU" sz="1400" b="1" dirty="0">
                <a:solidFill>
                  <a:srgbClr val="474747"/>
                </a:solidFill>
                <a:latin typeface="Helvetica Neue"/>
              </a:rPr>
              <a:t>Мама это точно знает —</a:t>
            </a:r>
            <a:br>
              <a:rPr lang="ru-RU" sz="1400" b="1" dirty="0">
                <a:solidFill>
                  <a:srgbClr val="474747"/>
                </a:solidFill>
                <a:latin typeface="Helvetica Neue"/>
              </a:rPr>
            </a:br>
            <a:r>
              <a:rPr lang="ru-RU" sz="1400" b="1" dirty="0">
                <a:solidFill>
                  <a:srgbClr val="474747"/>
                </a:solidFill>
                <a:latin typeface="Helvetica Neue"/>
              </a:rPr>
              <a:t>Папа кексы обожает!</a:t>
            </a:r>
            <a:endParaRPr lang="ru-RU" sz="1400" b="1" i="0" dirty="0">
              <a:solidFill>
                <a:srgbClr val="474747"/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35175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ksana\Desktop\1619505848_10-phonoteka_org-p-fon-dlya-pitstserii-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18"/>
            <a:ext cx="9145666" cy="681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634082"/>
          </a:xfrm>
        </p:spPr>
        <p:txBody>
          <a:bodyPr>
            <a:noAutofit/>
          </a:bodyPr>
          <a:lstStyle/>
          <a:p>
            <a:r>
              <a:rPr lang="ru-RU" sz="1800" b="1" dirty="0">
                <a:ea typeface="Calibri"/>
                <a:cs typeface="Times New Roman"/>
              </a:rPr>
              <a:t>Кулинарный конкурс «Пальчики оближешь»</a:t>
            </a:r>
            <a:br>
              <a:rPr lang="ru-RU" sz="1800" b="1" dirty="0">
                <a:ea typeface="Calibri"/>
                <a:cs typeface="Times New Roman"/>
              </a:rPr>
            </a:br>
            <a:r>
              <a:rPr lang="ru-RU" sz="1800" b="1" dirty="0">
                <a:solidFill>
                  <a:srgbClr val="FF0000"/>
                </a:solidFill>
                <a:ea typeface="Calibri"/>
                <a:cs typeface="Times New Roman"/>
              </a:rPr>
              <a:t>мамы </a:t>
            </a:r>
            <a:r>
              <a:rPr lang="ru-RU" sz="1800" b="1" dirty="0" smtClean="0">
                <a:solidFill>
                  <a:srgbClr val="FF0000"/>
                </a:solidFill>
                <a:ea typeface="Calibri"/>
                <a:cs typeface="Times New Roman"/>
              </a:rPr>
              <a:t>Татьяны </a:t>
            </a:r>
            <a:r>
              <a:rPr lang="ru-RU" sz="1800" b="1" dirty="0">
                <a:solidFill>
                  <a:srgbClr val="FF0000"/>
                </a:solidFill>
                <a:ea typeface="Calibri"/>
                <a:cs typeface="Times New Roman"/>
              </a:rPr>
              <a:t>и </a:t>
            </a:r>
            <a:r>
              <a:rPr lang="ru-RU" sz="1800" b="1" dirty="0" smtClean="0">
                <a:solidFill>
                  <a:srgbClr val="FF0000"/>
                </a:solidFill>
                <a:ea typeface="Calibri"/>
                <a:cs typeface="Times New Roman"/>
              </a:rPr>
              <a:t>Лизы «Пицца»</a:t>
            </a:r>
            <a:r>
              <a:rPr lang="ru-RU" sz="1800" b="1" dirty="0">
                <a:solidFill>
                  <a:srgbClr val="FF0000"/>
                </a:solidFill>
                <a:ea typeface="Calibri"/>
                <a:cs typeface="Times New Roman"/>
              </a:rPr>
              <a:t/>
            </a:r>
            <a:br>
              <a:rPr lang="ru-RU" sz="1800" b="1" dirty="0">
                <a:solidFill>
                  <a:srgbClr val="FF0000"/>
                </a:solidFill>
                <a:ea typeface="Calibri"/>
                <a:cs typeface="Times New Roman"/>
              </a:rPr>
            </a:b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16216" y="2924944"/>
            <a:ext cx="2627784" cy="3799706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b="1" dirty="0">
                <a:latin typeface="Helvetica Neue"/>
              </a:rPr>
              <a:t>Мы с мамочкой вместе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latin typeface="Helvetica Neue"/>
              </a:rPr>
              <a:t>Поставили тесто.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latin typeface="Helvetica Neue"/>
              </a:rPr>
              <a:t>Как тесто поспело,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latin typeface="Helvetica Neue"/>
              </a:rPr>
              <a:t>Взялись мы за дело: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latin typeface="Helvetica Neue"/>
              </a:rPr>
              <a:t>Катаем лепёшку —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latin typeface="Helvetica Neue"/>
              </a:rPr>
              <a:t>Большую, как плошка.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latin typeface="Helvetica Neue"/>
              </a:rPr>
              <a:t>На эту лепёшку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latin typeface="Helvetica Neue"/>
              </a:rPr>
              <a:t>Всего понемножку: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latin typeface="Helvetica Neue"/>
              </a:rPr>
              <a:t>Огурчик солёный,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latin typeface="Helvetica Neue"/>
              </a:rPr>
              <a:t>Укропчик зелёный,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latin typeface="Helvetica Neue"/>
              </a:rPr>
              <a:t>Колбаски кружочки,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latin typeface="Helvetica Neue"/>
              </a:rPr>
              <a:t>Из бочки — грибочки.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latin typeface="Helvetica Neue"/>
              </a:rPr>
              <a:t>Посыплем петрушку,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latin typeface="Helvetica Neue"/>
              </a:rPr>
              <a:t>И сырную стружку,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latin typeface="Helvetica Neue"/>
              </a:rPr>
              <a:t>И лука колечки,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latin typeface="Helvetica Neue"/>
              </a:rPr>
              <a:t>И… в жаркую печку!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latin typeface="Helvetica Neue"/>
              </a:rPr>
              <a:t>На стол накрываем,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latin typeface="Helvetica Neue"/>
              </a:rPr>
              <a:t>Минутки считаем —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latin typeface="Helvetica Neue"/>
              </a:rPr>
              <a:t>Отличная пицца,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latin typeface="Helvetica Neue"/>
              </a:rPr>
              <a:t>Должна получиться</a:t>
            </a:r>
            <a:endParaRPr lang="ru-RU" b="1" dirty="0"/>
          </a:p>
        </p:txBody>
      </p:sp>
      <p:pic>
        <p:nvPicPr>
          <p:cNvPr id="5" name="Рисунок 4" descr="C:\Users\Oksana\Desktop\поля\IMG-20211115-WA005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740" r="23237"/>
          <a:stretch/>
        </p:blipFill>
        <p:spPr bwMode="auto">
          <a:xfrm>
            <a:off x="107504" y="188640"/>
            <a:ext cx="1806699" cy="2410460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Oksana\Desktop\поля\IMG-20211115-WA005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6"/>
          <a:stretch/>
        </p:blipFill>
        <p:spPr bwMode="auto">
          <a:xfrm>
            <a:off x="2051720" y="764704"/>
            <a:ext cx="2213610" cy="24765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Oksana\Desktop\поля\IMG-20211115-WA005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832" y="764704"/>
            <a:ext cx="1780540" cy="24765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C:\Users\Oksana\Desktop\поля\IMG-20211115-WA005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1863849" cy="2520279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C:\Users\Oksana\Desktop\поля\IMG-20211115-WA0051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9"/>
          <a:stretch/>
        </p:blipFill>
        <p:spPr bwMode="auto">
          <a:xfrm>
            <a:off x="3275856" y="3438471"/>
            <a:ext cx="2520280" cy="308687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620848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1081</TotalTime>
  <Words>155</Words>
  <Application>Microsoft Office PowerPoint</Application>
  <PresentationFormat>Экран (4:3)</PresentationFormat>
  <Paragraphs>30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В преддверии праздника «День матери» в подготовительной группе был объявлен конкурс «Пальчики оближешь»</vt:lpstr>
      <vt:lpstr>Кулинарный конкурс «Пальчики оближешь»  мамы Кати и Вероники «Сырники» </vt:lpstr>
      <vt:lpstr>Кулинарный конкурс «Пальчики оближешь» мамы Маргариты и Ильи «Оладушки» </vt:lpstr>
      <vt:lpstr>Кулинарный конкурс «Пальчики оближешь» мамы Юли и Ильи «Оладушки» </vt:lpstr>
      <vt:lpstr>Кулинарный конкурс «Пальчики оближешь»    мамы Наташи и Макара «Десерт для мамы». Рецепт десерта Макар придумал сам </vt:lpstr>
      <vt:lpstr>Кулинарный конкурс «Пальчики оближешь» мамы Светы и Дениса «Шоколадное печенье» </vt:lpstr>
      <vt:lpstr>Кулинарный конкурс «Пальчики оближешь» мамы Алены и Никиты «Манник» </vt:lpstr>
      <vt:lpstr>Кулинарный конкурс «Пальчики оближешь» мамы Шахнузы и Ибрагима «Кекс» </vt:lpstr>
      <vt:lpstr>Кулинарный конкурс «Пальчики оближешь» мамы Татьяны и Лизы «Пицца» </vt:lpstr>
      <vt:lpstr>Кулинарный конкурс «Пальчики оближешь» мамы Марины  и Полины «Слоеные язычки» </vt:lpstr>
      <vt:lpstr>Презентация PowerPoint</vt:lpstr>
      <vt:lpstr>Кулинарный конкурс «Пальчики оближешь» мамы Кати и Маши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Oksana</cp:lastModifiedBy>
  <cp:revision>235</cp:revision>
  <dcterms:modified xsi:type="dcterms:W3CDTF">2021-11-19T09:27:07Z</dcterms:modified>
</cp:coreProperties>
</file>