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4" r:id="rId3"/>
    <p:sldId id="285" r:id="rId4"/>
    <p:sldId id="263" r:id="rId5"/>
    <p:sldId id="266" r:id="rId6"/>
    <p:sldId id="264" r:id="rId7"/>
    <p:sldId id="265" r:id="rId8"/>
    <p:sldId id="291" r:id="rId9"/>
    <p:sldId id="270" r:id="rId10"/>
    <p:sldId id="292" r:id="rId11"/>
    <p:sldId id="261" r:id="rId12"/>
    <p:sldId id="268" r:id="rId13"/>
    <p:sldId id="273" r:id="rId14"/>
    <p:sldId id="267" r:id="rId15"/>
    <p:sldId id="269" r:id="rId16"/>
    <p:sldId id="287" r:id="rId17"/>
    <p:sldId id="29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upload/blogs/detsad-3518860-1737988784.jp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1711792582_bogatyr-club-1r9b-p-velikaya-otechestvennaya-voina-fo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84"/>
            <a:ext cx="9204402" cy="687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764705"/>
            <a:ext cx="7198568" cy="2835746"/>
          </a:xfrm>
        </p:spPr>
        <p:txBody>
          <a:bodyPr>
            <a:normAutofit/>
          </a:bodyPr>
          <a:lstStyle/>
          <a:p>
            <a:r>
              <a:rPr lang="ru-RU" dirty="0" smtClean="0"/>
              <a:t>27 ЯНВАРЯ-ДЕНЬ ПОЛНОГО СНЯТИЯ БЛОКАДЫ ЛЕНИНГРАДА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3068960"/>
            <a:ext cx="5216624" cy="15841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Подготовительная к школе группа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Воспитатель: Костромина Оксана Васильевна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582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04664"/>
            <a:ext cx="2843809" cy="3168352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1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4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br>
              <a:rPr lang="ru-RU" sz="1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Голод </a:t>
            </a:r>
            <a:r>
              <a:rPr lang="ru-RU" sz="1600" b="1" dirty="0">
                <a:solidFill>
                  <a:prstClr val="black"/>
                </a:solidFill>
                <a:ea typeface="+mn-ea"/>
                <a:cs typeface="+mn-cs"/>
              </a:rPr>
              <a:t>и холод.</a:t>
            </a:r>
            <a:br>
              <a:rPr lang="ru-RU" sz="16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>
                <a:solidFill>
                  <a:prstClr val="black"/>
                </a:solidFill>
                <a:ea typeface="+mn-ea"/>
                <a:cs typeface="+mn-cs"/>
              </a:rPr>
              <a:t>Война и </a:t>
            </a: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разруха.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Сильный был город,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Не падал он духом!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Дыхание смерти 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было повсюду,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НО выжили, выжили люди!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Блокадный паек,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Стакан кипятка.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Вот жизни глоток,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Потом темнота.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А город прорвался!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А город воскрес!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А город остался!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>Никуда не исчез!</a:t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1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4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14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1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392488" cy="2877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848" y="2852936"/>
            <a:ext cx="2380134" cy="1972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621" y="218255"/>
            <a:ext cx="4279488" cy="2634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956" y="211760"/>
            <a:ext cx="1841500" cy="362743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6" name="Picture 8" descr="C:\Users\Oksana Kostromina\Desktop\ФОТО блокада\photo_5240020686108487585_y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5" t="12634" r="16009" b="7813"/>
          <a:stretch/>
        </p:blipFill>
        <p:spPr bwMode="auto">
          <a:xfrm>
            <a:off x="6956907" y="3436851"/>
            <a:ext cx="1919202" cy="308586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012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91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ДНС\Desktop\phoca_thumb_l_00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 bwMode="auto">
          <a:xfrm>
            <a:off x="320622" y="404664"/>
            <a:ext cx="8424936" cy="589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463582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7" t="38126" r="4748" b="5572"/>
          <a:stretch/>
        </p:blipFill>
        <p:spPr bwMode="auto">
          <a:xfrm>
            <a:off x="7884369" y="4820683"/>
            <a:ext cx="1220722" cy="20076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474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15841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1A1A1A"/>
                </a:solidFill>
                <a:latin typeface="YS Text"/>
              </a:rPr>
              <a:t>Вместе с взрослыми в блокадном Ленинграде жили и </a:t>
            </a:r>
            <a:r>
              <a:rPr lang="ru-RU" sz="1400" b="1" u="sng" dirty="0">
                <a:solidFill>
                  <a:srgbClr val="1A1A1A"/>
                </a:solidFill>
                <a:latin typeface="YS Text"/>
              </a:rPr>
              <a:t>боролись </a:t>
            </a:r>
            <a:r>
              <a:rPr lang="ru-RU" sz="1400" b="1" u="sng" dirty="0" smtClean="0">
                <a:solidFill>
                  <a:srgbClr val="1A1A1A"/>
                </a:solidFill>
                <a:latin typeface="YS Text"/>
              </a:rPr>
              <a:t>дети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. Им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в голодном и холодном городе было труднее всех. </a:t>
            </a:r>
            <a:endParaRPr lang="ru-RU" sz="1400" b="1" dirty="0" smtClean="0">
              <a:solidFill>
                <a:srgbClr val="1A1A1A"/>
              </a:solidFill>
              <a:latin typeface="YS Text"/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В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первый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год блокадной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зимы работали школы. Даже в жутких условиях дети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учились, и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это был подвиг. Ведь путь в школу был опасен и тяжел. На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улицах часто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рвались снаряды. В помещениях стоял такой мороз, что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замерзали чернила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. Ученики сидели в пальто, шапках, рукавицах. Руки коченели,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а мел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выскальзывал из пальцев. Ученики шатались от голода и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все-таки шли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в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школу. Наравне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с взрослыми свой город защищали и дети. </a:t>
            </a:r>
            <a:endParaRPr lang="ru-RU" sz="1400" b="1" dirty="0" smtClean="0">
              <a:solidFill>
                <a:srgbClr val="1A1A1A"/>
              </a:solidFill>
              <a:latin typeface="YS Text"/>
            </a:endParaRPr>
          </a:p>
          <a:p>
            <a:endParaRPr lang="ru-RU" sz="1200" dirty="0"/>
          </a:p>
        </p:txBody>
      </p:sp>
      <p:pic>
        <p:nvPicPr>
          <p:cNvPr id="8194" name="Picture 2" descr="C:\Users\ДНС\Desktop\2024.02.01-1706784699.9707_wqx2a-qtf8k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" t="3417" r="2973" b="8543"/>
          <a:stretch/>
        </p:blipFill>
        <p:spPr bwMode="auto">
          <a:xfrm>
            <a:off x="1101012" y="1844824"/>
            <a:ext cx="6643396" cy="471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779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0"/>
            <a:ext cx="5544616" cy="2276872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rgbClr val="1A1A1A"/>
                </a:solidFill>
                <a:latin typeface="YS Text"/>
                <a:ea typeface="+mn-ea"/>
                <a:cs typeface="+mn-cs"/>
              </a:rPr>
              <a:t>Маленькие блокадники дежурили на крышах, уничтожая зажигательные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  <a:ea typeface="+mn-ea"/>
                <a:cs typeface="+mn-cs"/>
              </a:rPr>
              <a:t>бомбы.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 Дети работали на военных заводах, делая детали для пулеметов, автоматов и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снарядов. Маленькие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ленинградцы помогали взрослым в больницах и госпиталях, весной и осенью трудились на огородах, выращивая овощи. Дети вносили свой посильный вклад в освобождение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Ленинграда.</a:t>
            </a:r>
            <a:endParaRPr lang="ru-RU" sz="1400" b="1" dirty="0"/>
          </a:p>
        </p:txBody>
      </p:sp>
      <p:pic>
        <p:nvPicPr>
          <p:cNvPr id="5122" name="Picture 2" descr="C:\Users\ДНС\Desktop\scale_1200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096344" cy="2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НС\Desktop\img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8920"/>
            <a:ext cx="2947424" cy="221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2060848"/>
            <a:ext cx="2808312" cy="205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127942"/>
            <a:ext cx="3146993" cy="207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284" y="4365104"/>
            <a:ext cx="3325585" cy="202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330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3068960"/>
            <a:ext cx="3024336" cy="3528392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/>
              <a:t>      Коты-освободители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>В первую блокадную </a:t>
            </a:r>
            <a:r>
              <a:rPr lang="ru-RU" sz="1400" b="1" dirty="0" smtClean="0"/>
              <a:t>зиму огромной </a:t>
            </a:r>
            <a:r>
              <a:rPr lang="ru-RU" sz="1400" b="1" dirty="0"/>
              <a:t>проблемой стали </a:t>
            </a:r>
            <a:r>
              <a:rPr lang="ru-RU" sz="1400" b="1" u="sng" dirty="0" smtClean="0"/>
              <a:t>расплодившиеся крысы</a:t>
            </a:r>
            <a:r>
              <a:rPr lang="ru-RU" sz="1400" b="1" dirty="0"/>
              <a:t>. Они уничтожали запасы еды и разносили инфекции. 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Для борьбы с </a:t>
            </a:r>
            <a:r>
              <a:rPr lang="ru-RU" sz="1400" b="1" dirty="0"/>
              <a:t>ними в Ленинград из Ярославля прибыло четыре вагона </a:t>
            </a:r>
            <a:r>
              <a:rPr lang="ru-RU" sz="1400" b="1" dirty="0" smtClean="0"/>
              <a:t>дымчатых кошек</a:t>
            </a:r>
            <a:r>
              <a:rPr lang="ru-RU" sz="1400" b="1" dirty="0"/>
              <a:t>, которые считались лучшими крысоловами. </a:t>
            </a:r>
            <a:r>
              <a:rPr lang="ru-RU" sz="1400" b="1" dirty="0" smtClean="0"/>
              <a:t>Кошачий </a:t>
            </a:r>
            <a:r>
              <a:rPr lang="ru-RU" sz="1400" b="1" dirty="0"/>
              <a:t>«</a:t>
            </a:r>
            <a:r>
              <a:rPr lang="ru-RU" sz="1400" b="1" dirty="0" smtClean="0"/>
              <a:t>спецназ» свою </a:t>
            </a:r>
            <a:r>
              <a:rPr lang="ru-RU" sz="1400" b="1" dirty="0"/>
              <a:t>задачу выполнил, освободив город от грызунов</a:t>
            </a:r>
            <a:r>
              <a:rPr lang="ru-RU" sz="1400" b="1" dirty="0" smtClean="0"/>
              <a:t>.</a:t>
            </a:r>
            <a:br>
              <a:rPr lang="ru-RU" sz="1400" b="1" dirty="0" smtClean="0"/>
            </a:br>
            <a:r>
              <a:rPr lang="ru-RU" sz="1400" b="1" dirty="0" smtClean="0"/>
              <a:t> </a:t>
            </a:r>
            <a:r>
              <a:rPr lang="ru-RU" sz="1400" b="1" dirty="0"/>
              <a:t>В </a:t>
            </a:r>
            <a:r>
              <a:rPr lang="ru-RU" sz="1400" b="1" dirty="0" smtClean="0"/>
              <a:t>современном Петербурге </a:t>
            </a:r>
            <a:r>
              <a:rPr lang="ru-RU" sz="1400" b="1" dirty="0"/>
              <a:t>в знак благодарности котам установлены памятники </a:t>
            </a:r>
            <a:r>
              <a:rPr lang="ru-RU" sz="1400" b="1" dirty="0" smtClean="0"/>
              <a:t>коту Елисею </a:t>
            </a:r>
            <a:r>
              <a:rPr lang="ru-RU" sz="1400" b="1" dirty="0"/>
              <a:t>и кошке Василисе.</a:t>
            </a:r>
            <a:br>
              <a:rPr lang="ru-RU" sz="1400" b="1" dirty="0"/>
            </a:br>
            <a:endParaRPr lang="ru-RU" sz="1400" b="1" dirty="0"/>
          </a:p>
        </p:txBody>
      </p:sp>
      <p:pic>
        <p:nvPicPr>
          <p:cNvPr id="7170" name="Picture 2" descr="C:\Users\ДНС\Desktop\c5f6f613-8e5a-5d36-a7c2-14f007044f0a.jpe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5481288" cy="411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ДНС\Desktop\scale_12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648"/>
            <a:ext cx="4392488" cy="230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420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4840" cy="1858218"/>
          </a:xfrm>
        </p:spPr>
        <p:txBody>
          <a:bodyPr>
            <a:noAutofit/>
          </a:bodyPr>
          <a:lstStyle/>
          <a:p>
            <a:r>
              <a:rPr lang="ru-RU" sz="1400" b="1" dirty="0"/>
              <a:t>За мужество, за храбрость, за</a:t>
            </a:r>
            <a:br>
              <a:rPr lang="ru-RU" sz="1400" b="1" dirty="0"/>
            </a:br>
            <a:r>
              <a:rPr lang="ru-RU" sz="1400" b="1" dirty="0"/>
              <a:t>самоотверженный труд в годы войны</a:t>
            </a:r>
            <a:br>
              <a:rPr lang="ru-RU" sz="1400" b="1" dirty="0"/>
            </a:br>
            <a:r>
              <a:rPr lang="ru-RU" sz="1400" b="1" dirty="0"/>
              <a:t>городу </a:t>
            </a:r>
            <a:r>
              <a:rPr lang="ru-RU" sz="1400" b="1" dirty="0" smtClean="0"/>
              <a:t> было </a:t>
            </a:r>
            <a:r>
              <a:rPr lang="ru-RU" sz="1400" b="1" dirty="0"/>
              <a:t>присвоено звание –</a:t>
            </a:r>
            <a:br>
              <a:rPr lang="ru-RU" sz="1400" b="1" dirty="0"/>
            </a:br>
            <a:r>
              <a:rPr lang="ru-RU" sz="1400" b="1" dirty="0"/>
              <a:t>Город-герой Ленинград</a:t>
            </a:r>
            <a:r>
              <a:rPr lang="ru-RU" sz="1400" b="1" dirty="0" smtClean="0"/>
              <a:t>.</a:t>
            </a:r>
            <a:br>
              <a:rPr lang="ru-RU" sz="1400" b="1" dirty="0" smtClean="0"/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dirty="0"/>
          </a:p>
        </p:txBody>
      </p:sp>
      <p:pic>
        <p:nvPicPr>
          <p:cNvPr id="1026" name="Picture 2" descr="C:\Users\Oksana Kostromina\Desktop\0afcf3f5-fb8c-5f92-886d-c34cbc6c1ff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0" t="35985" r="2304" b="2877"/>
          <a:stretch/>
        </p:blipFill>
        <p:spPr bwMode="auto">
          <a:xfrm>
            <a:off x="2774760" y="3701877"/>
            <a:ext cx="5777558" cy="285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ДНС\Desktop\d3c7563f-48f9-4907-944c-5b73fdb4c125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7" t="6063" r="4859" b="3270"/>
          <a:stretch/>
        </p:blipFill>
        <p:spPr bwMode="auto">
          <a:xfrm>
            <a:off x="4932040" y="359227"/>
            <a:ext cx="3620278" cy="306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Oksana Kostromina\Desktop\ФОТО блокада\photo_5240020686108487633_y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8" t="9076" r="24087" b="4483"/>
          <a:stretch/>
        </p:blipFill>
        <p:spPr bwMode="auto">
          <a:xfrm>
            <a:off x="539552" y="2420888"/>
            <a:ext cx="2046614" cy="4131637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323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acbf0567-1d55-5e55-aff2-917d0846f33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8" y="-3043"/>
            <a:ext cx="9120471" cy="682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16632"/>
            <a:ext cx="1800200" cy="136815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Салют в честь снятия блокады Ленинграда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0" y="0"/>
            <a:ext cx="2273300" cy="318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Oksana Kostromina\Desktop\ФОТО блокада\photo_5240020686108487629_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7"/>
          <a:stretch/>
        </p:blipFill>
        <p:spPr bwMode="auto">
          <a:xfrm>
            <a:off x="35440" y="3212976"/>
            <a:ext cx="2091602" cy="3645024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424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Предлагаю всем встать и почтить минутой молчания память о всех, кто погиб в те тяжелые времена.</a:t>
            </a: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Минута молчания под звук Ленинградского метронома.</a:t>
            </a: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4" name="Объект 3" descr="Фото №10 Она как сила нам нужна">
            <a:hlinkClick r:id="rId3"/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211" y="1600200"/>
            <a:ext cx="600957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631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phpboYk6n_gramoty-ko-Dnyu-pobedy-1_html_bf97af36d68d16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16632"/>
            <a:ext cx="5770984" cy="1656184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22 июня 1941 года-ранним июньским утром началась война. Наши войска не были готовы к жестокому напору фашистов и с огромными потерями отступали. В сентябре бои уже шли на подступах к Ленинграду. </a:t>
            </a:r>
            <a:endParaRPr lang="ru-RU" sz="1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7104" y="44624"/>
            <a:ext cx="26187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400" b="1" dirty="0">
              <a:solidFill>
                <a:prstClr val="black"/>
              </a:solidFill>
            </a:endParaRP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Летней ночью, на рассвете,</a:t>
            </a:r>
            <a:br>
              <a:rPr lang="ru-RU" sz="1400" b="1" dirty="0">
                <a:solidFill>
                  <a:prstClr val="black"/>
                </a:solidFill>
              </a:rPr>
            </a:br>
            <a:r>
              <a:rPr lang="ru-RU" sz="1400" b="1" dirty="0">
                <a:solidFill>
                  <a:prstClr val="black"/>
                </a:solidFill>
              </a:rPr>
              <a:t>Гитлер дал войскам приказ</a:t>
            </a:r>
            <a:br>
              <a:rPr lang="ru-RU" sz="1400" b="1" dirty="0">
                <a:solidFill>
                  <a:prstClr val="black"/>
                </a:solidFill>
              </a:rPr>
            </a:br>
            <a:r>
              <a:rPr lang="ru-RU" sz="1400" b="1" dirty="0">
                <a:solidFill>
                  <a:prstClr val="black"/>
                </a:solidFill>
              </a:rPr>
              <a:t>И послал солдат немецких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Против всех людей советских-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Это значит-против нас.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И от моря и до моря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Встали русские полки,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Все советские народы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Против общего врага,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Все, кому мила свобода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И Россия дорога!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Oksana Kostromina\Desktop\20e09bd17eaf564d0ac0142e49702c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596896"/>
            <a:ext cx="4896544" cy="398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Oksana Kostromina\Desktop\ФОТО блокада\photo_5240020686108487637_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9" r="19667"/>
          <a:stretch/>
        </p:blipFill>
        <p:spPr bwMode="auto">
          <a:xfrm>
            <a:off x="395536" y="2722280"/>
            <a:ext cx="2137982" cy="3847976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669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7581" y="332656"/>
            <a:ext cx="3752891" cy="3384376"/>
          </a:xfrm>
        </p:spPr>
        <p:txBody>
          <a:bodyPr>
            <a:normAutofit fontScale="90000"/>
          </a:bodyPr>
          <a:lstStyle/>
          <a:p>
            <a:pPr algn="l"/>
            <a:r>
              <a:rPr lang="ru-RU" sz="1300" dirty="0">
                <a:solidFill>
                  <a:srgbClr val="1A1A1A"/>
                </a:solidFill>
                <a:latin typeface="YS Text"/>
              </a:rPr>
              <a:t/>
            </a:r>
            <a:br>
              <a:rPr lang="ru-RU" sz="1300" dirty="0">
                <a:solidFill>
                  <a:srgbClr val="1A1A1A"/>
                </a:solidFill>
                <a:latin typeface="YS Text"/>
              </a:rPr>
            </a:br>
            <a:r>
              <a:rPr lang="ru-RU" sz="1300" dirty="0" smtClean="0">
                <a:solidFill>
                  <a:srgbClr val="1A1A1A"/>
                </a:solidFill>
                <a:latin typeface="YS Text"/>
              </a:rPr>
              <a:t>    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Они 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хотели уничтожить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и 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стереть с лица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земли город Ленинград. Но</a:t>
            </a:r>
            <a:br>
              <a:rPr lang="ru-RU" sz="1600" b="1" dirty="0" smtClean="0">
                <a:solidFill>
                  <a:srgbClr val="1A1A1A"/>
                </a:solidFill>
                <a:latin typeface="YS Text"/>
              </a:rPr>
            </a:b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     наши 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солдаты не позволили фашистам войти в город.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/>
            </a:r>
            <a:br>
              <a:rPr lang="ru-RU" sz="1600" b="1" dirty="0" smtClean="0">
                <a:solidFill>
                  <a:srgbClr val="1A1A1A"/>
                </a:solidFill>
                <a:latin typeface="YS Text"/>
              </a:rPr>
            </a:b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Тогда 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гитлеровцы со всех сторон окружили Ленинград,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с четвертой стороны было Ладожское озеро, перекрыли 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все входы и выходы из города, сомкнув «кольцо» вокруг города. 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/>
            </a:r>
            <a:br>
              <a:rPr lang="ru-RU" sz="1600" b="1" dirty="0" smtClean="0">
                <a:solidFill>
                  <a:srgbClr val="1A1A1A"/>
                </a:solidFill>
                <a:latin typeface="YS Text"/>
              </a:rPr>
            </a:br>
            <a:r>
              <a:rPr lang="ru-RU" sz="1600" b="1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    Осажденный 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город не сдался врагу и выдержал без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продовольствия, водопровода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, электричества и тепла почти 900 дней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.</a:t>
            </a:r>
            <a:endParaRPr lang="ru-RU" sz="1600" b="1" dirty="0"/>
          </a:p>
        </p:txBody>
      </p:sp>
      <p:pic>
        <p:nvPicPr>
          <p:cNvPr id="2050" name="Picture 2" descr="C:\Users\Oksana Kostromina\Desktop\37354_big_a6cc9a7e84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3859104"/>
            <a:ext cx="4752528" cy="267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429000"/>
            <a:ext cx="3240360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Опять война, опять блокада.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А может нам о ней забыть?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Я слышу иногда: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"Не надо об этом </a:t>
            </a:r>
            <a:r>
              <a:rPr lang="ru-RU" sz="1400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нам</a:t>
            </a: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всем забывать!"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Нам нужно,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Чтоб наши дети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Об этом помнили. Как мы!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Я не напрасно беспокоюсь,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Чтоб не забылась та война.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Ведь эта память-наша совесть.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Она, как сила, нам нужна!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4" name="Picture 2" descr="C:\Users\Oksana Kostromina\Desktop\ФОТО блокада\photo_5240020686108487653_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10" r="3163"/>
          <a:stretch/>
        </p:blipFill>
        <p:spPr bwMode="auto">
          <a:xfrm>
            <a:off x="395536" y="404664"/>
            <a:ext cx="467204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46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16730" cy="1368152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Фашистские 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самолеты днем и ночью сбрасывали на Ленинград бомбы,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а вражеские 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орудия стреляли по домам, больницам, заводам, на </a:t>
            </a:r>
            <a:r>
              <a:rPr lang="ru-RU" sz="1600" b="1" dirty="0" smtClean="0">
                <a:solidFill>
                  <a:srgbClr val="1A1A1A"/>
                </a:solidFill>
                <a:latin typeface="YS Text"/>
              </a:rPr>
              <a:t>которых ленинградцы </a:t>
            </a:r>
            <a:r>
              <a:rPr lang="ru-RU" sz="1600" b="1" dirty="0">
                <a:solidFill>
                  <a:srgbClr val="1A1A1A"/>
                </a:solidFill>
                <a:latin typeface="YS Text"/>
              </a:rPr>
              <a:t>делали танки и оружие для защитников города. </a:t>
            </a:r>
            <a:endParaRPr lang="ru-RU" sz="1600" dirty="0"/>
          </a:p>
        </p:txBody>
      </p:sp>
      <p:pic>
        <p:nvPicPr>
          <p:cNvPr id="2050" name="Picture 2" descr="C:\Users\ДНС\Desktop\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0" y="1772816"/>
            <a:ext cx="8528044" cy="479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909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899592" y="332656"/>
            <a:ext cx="6264696" cy="11521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solidFill>
                  <a:srgbClr val="1A1A1A"/>
                </a:solidFill>
                <a:latin typeface="YS Text"/>
              </a:rPr>
              <a:t>Блокадная </a:t>
            </a:r>
            <a:r>
              <a:rPr lang="ru-RU" sz="2200" b="1" dirty="0">
                <a:solidFill>
                  <a:srgbClr val="1A1A1A"/>
                </a:solidFill>
                <a:latin typeface="YS Text"/>
              </a:rPr>
              <a:t>ласточка</a:t>
            </a:r>
            <a:r>
              <a:rPr lang="ru-RU" sz="1200" dirty="0">
                <a:solidFill>
                  <a:srgbClr val="1A1A1A"/>
                </a:solidFill>
                <a:latin typeface="YS Text"/>
              </a:rPr>
              <a:t/>
            </a:r>
            <a:br>
              <a:rPr lang="ru-RU" sz="1200" dirty="0">
                <a:solidFill>
                  <a:srgbClr val="1A1A1A"/>
                </a:solidFill>
                <a:latin typeface="YS Text"/>
              </a:rPr>
            </a:br>
            <a:r>
              <a:rPr lang="ru-RU" sz="1400" b="1" dirty="0">
                <a:solidFill>
                  <a:srgbClr val="1A1A1A"/>
                </a:solidFill>
                <a:latin typeface="YS Text"/>
              </a:rPr>
              <a:t>Когда фашисты весной 1942 года объявили, что в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осажденный Ленинград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и птица не пролетит, многие ленинградцы стали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носить значок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ласточки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с письмом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в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клюве: ожидание весточки с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фронта и веру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в то, что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1" dirty="0" smtClean="0">
                <a:solidFill>
                  <a:srgbClr val="1A1A1A"/>
                </a:solidFill>
                <a:latin typeface="YS Text"/>
              </a:rPr>
              <a:t>близкий человек </a:t>
            </a:r>
            <a:r>
              <a:rPr lang="ru-RU" sz="1400" b="1" dirty="0">
                <a:solidFill>
                  <a:srgbClr val="1A1A1A"/>
                </a:solidFill>
                <a:latin typeface="YS Text"/>
              </a:rPr>
              <a:t>жив.</a:t>
            </a:r>
            <a:r>
              <a:rPr lang="ru-RU" sz="1200" dirty="0">
                <a:solidFill>
                  <a:srgbClr val="1A1A1A"/>
                </a:solidFill>
                <a:latin typeface="YS Text"/>
              </a:rPr>
              <a:t/>
            </a:r>
            <a:br>
              <a:rPr lang="ru-RU" sz="1200" dirty="0">
                <a:solidFill>
                  <a:srgbClr val="1A1A1A"/>
                </a:solidFill>
                <a:latin typeface="YS Text"/>
              </a:rPr>
            </a:br>
            <a:endParaRPr lang="ru-RU" sz="1200" dirty="0"/>
          </a:p>
        </p:txBody>
      </p:sp>
      <p:pic>
        <p:nvPicPr>
          <p:cNvPr id="6147" name="Picture 3" descr="C:\Users\ДНС\Desktop\22aaca7f-0a21-5c27-a718-1a0a289797aa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" t="6976" r="7244" b="10986"/>
          <a:stretch/>
        </p:blipFill>
        <p:spPr bwMode="auto">
          <a:xfrm>
            <a:off x="467544" y="1603445"/>
            <a:ext cx="6326155" cy="321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6156176" y="3856545"/>
            <a:ext cx="277829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r>
              <a:rPr lang="ru-RU" sz="1400" b="1" dirty="0" smtClean="0"/>
              <a:t>Маленькую </a:t>
            </a:r>
            <a:r>
              <a:rPr lang="ru-RU" sz="1400" b="1" dirty="0"/>
              <a:t>ласточку из </a:t>
            </a:r>
            <a:r>
              <a:rPr lang="ru-RU" sz="1400" b="1" dirty="0" smtClean="0"/>
              <a:t>жести</a:t>
            </a:r>
          </a:p>
          <a:p>
            <a:r>
              <a:rPr lang="ru-RU" sz="1400" b="1" dirty="0" smtClean="0"/>
              <a:t>Я </a:t>
            </a:r>
            <a:r>
              <a:rPr lang="ru-RU" sz="1400" b="1" dirty="0"/>
              <a:t>носила на груди сама</a:t>
            </a:r>
            <a:r>
              <a:rPr lang="ru-RU" sz="1400" b="1" dirty="0" smtClean="0"/>
              <a:t>.</a:t>
            </a:r>
          </a:p>
          <a:p>
            <a:r>
              <a:rPr lang="ru-RU" sz="1400" b="1" dirty="0" smtClean="0"/>
              <a:t>Это </a:t>
            </a:r>
            <a:r>
              <a:rPr lang="ru-RU" sz="1400" b="1" dirty="0"/>
              <a:t>было знаком доброй вести</a:t>
            </a:r>
            <a:r>
              <a:rPr lang="ru-RU" sz="1400" b="1" dirty="0" smtClean="0"/>
              <a:t>,</a:t>
            </a:r>
          </a:p>
          <a:p>
            <a:r>
              <a:rPr lang="ru-RU" sz="1400" b="1" dirty="0" smtClean="0"/>
              <a:t>Это </a:t>
            </a:r>
            <a:r>
              <a:rPr lang="ru-RU" sz="1400" b="1" dirty="0"/>
              <a:t>означало: « Жду письма</a:t>
            </a:r>
            <a:r>
              <a:rPr lang="ru-RU" sz="1400" b="1" dirty="0" smtClean="0"/>
              <a:t>».</a:t>
            </a:r>
          </a:p>
          <a:p>
            <a:r>
              <a:rPr lang="ru-RU" sz="1400" b="1" dirty="0" smtClean="0"/>
              <a:t>Этот </a:t>
            </a:r>
            <a:r>
              <a:rPr lang="ru-RU" sz="1400" b="1" dirty="0"/>
              <a:t>знак придумала </a:t>
            </a:r>
            <a:r>
              <a:rPr lang="ru-RU" sz="1400" b="1" dirty="0" smtClean="0"/>
              <a:t>блокада</a:t>
            </a:r>
          </a:p>
          <a:p>
            <a:r>
              <a:rPr lang="ru-RU" sz="1400" b="1" dirty="0" smtClean="0"/>
              <a:t>Знали </a:t>
            </a:r>
            <a:r>
              <a:rPr lang="ru-RU" sz="1400" b="1" dirty="0"/>
              <a:t>мы, что только </a:t>
            </a:r>
            <a:r>
              <a:rPr lang="ru-RU" sz="1400" b="1" dirty="0" smtClean="0"/>
              <a:t>самолет,</a:t>
            </a:r>
          </a:p>
          <a:p>
            <a:r>
              <a:rPr lang="ru-RU" sz="1400" b="1" dirty="0" smtClean="0"/>
              <a:t>Только </a:t>
            </a:r>
            <a:r>
              <a:rPr lang="ru-RU" sz="1400" b="1" dirty="0"/>
              <a:t>птица к нам</a:t>
            </a:r>
            <a:r>
              <a:rPr lang="ru-RU" sz="1400" b="1" dirty="0" smtClean="0"/>
              <a:t>,</a:t>
            </a:r>
          </a:p>
          <a:p>
            <a:r>
              <a:rPr lang="ru-RU" sz="1400" b="1" dirty="0" smtClean="0"/>
              <a:t>До </a:t>
            </a:r>
            <a:r>
              <a:rPr lang="ru-RU" sz="1400" b="1" dirty="0"/>
              <a:t>Ленинграда</a:t>
            </a:r>
            <a:r>
              <a:rPr lang="ru-RU" sz="1400" b="1" dirty="0" smtClean="0"/>
              <a:t>,</a:t>
            </a:r>
          </a:p>
          <a:p>
            <a:r>
              <a:rPr lang="ru-RU" sz="1400" b="1" dirty="0" smtClean="0"/>
              <a:t>С </a:t>
            </a:r>
            <a:r>
              <a:rPr lang="ru-RU" sz="1400" b="1" dirty="0"/>
              <a:t>милой- милой Родины дойдет.</a:t>
            </a:r>
          </a:p>
        </p:txBody>
      </p:sp>
      <p:pic>
        <p:nvPicPr>
          <p:cNvPr id="3074" name="Picture 2" descr="C:\Users\Oksana Kostromina\Desktop\ФОТО блокада\photo_5240020686108487650_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1" t="16947" r="26836" b="9720"/>
          <a:stretch/>
        </p:blipFill>
        <p:spPr bwMode="auto">
          <a:xfrm>
            <a:off x="7236296" y="260648"/>
            <a:ext cx="1698171" cy="3508310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394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496945" cy="151216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sz="1400" b="1" dirty="0" smtClean="0">
              <a:solidFill>
                <a:srgbClr val="1A1A1A"/>
              </a:solidFill>
              <a:latin typeface="YS Text"/>
            </a:endParaRPr>
          </a:p>
          <a:p>
            <a:pPr indent="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1200" dirty="0">
                <a:solidFill>
                  <a:srgbClr val="1A1A1A"/>
                </a:solidFill>
                <a:latin typeface="YS Text"/>
              </a:rPr>
              <a:t>	</a:t>
            </a:r>
            <a:r>
              <a:rPr lang="ru-RU" sz="1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В </a:t>
            </a:r>
            <a:r>
              <a:rPr lang="ru-RU" sz="1400" b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осажденный город с невероятными трудностями доставляли продукты и топливо. Единственная дорога была, когда замерзало Ладожское озеро, по </a:t>
            </a:r>
            <a:r>
              <a:rPr lang="ru-RU" sz="1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ней шли </a:t>
            </a:r>
            <a:r>
              <a:rPr lang="ru-RU" sz="1400" b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грузовики с продовольствием, а обратно вывозили (эвакуировали) раненых, стариков, детей. Эту дорогу через Ладогу стали называть "дорогой жизни", потому что она спасла тысячи ленинградцев</a:t>
            </a:r>
            <a:r>
              <a:rPr lang="ru-RU" sz="1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.</a:t>
            </a:r>
          </a:p>
          <a:p>
            <a:pPr indent="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  <a:buNone/>
            </a:pPr>
            <a:endParaRPr lang="ru-RU" sz="1400" b="1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1200" dirty="0">
              <a:solidFill>
                <a:srgbClr val="1A1A1A"/>
              </a:solidFill>
              <a:latin typeface="YS Text"/>
            </a:endParaRPr>
          </a:p>
          <a:p>
            <a:endParaRPr lang="ru-RU" sz="1200" dirty="0"/>
          </a:p>
        </p:txBody>
      </p:sp>
      <p:pic>
        <p:nvPicPr>
          <p:cNvPr id="1027" name="Picture 3" descr="C:\Users\ДНС\Desktop\7a6a1b71-115e-5f5b-985e-801b2f000084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4" t="5111" r="3061"/>
          <a:stretch/>
        </p:blipFill>
        <p:spPr bwMode="auto">
          <a:xfrm>
            <a:off x="331236" y="1700808"/>
            <a:ext cx="8481527" cy="488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606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ДНС\Desktop\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26" y="2492895"/>
            <a:ext cx="5968248" cy="409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НС\Desktop\369b7b16-f8ce-40e0-a951-c1988ba99395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7" t="18713" r="18697" b="54574"/>
          <a:stretch/>
        </p:blipFill>
        <p:spPr bwMode="auto">
          <a:xfrm>
            <a:off x="1115616" y="332656"/>
            <a:ext cx="3822192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Oksana Kostromina\Desktop\ФОТО блокада\photo_5240020686108487647_y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7" t="14248" r="27899"/>
          <a:stretch/>
        </p:blipFill>
        <p:spPr bwMode="auto">
          <a:xfrm>
            <a:off x="6053539" y="908720"/>
            <a:ext cx="2783223" cy="5840079"/>
          </a:xfrm>
          <a:prstGeom prst="rect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561" y="487882"/>
            <a:ext cx="3389313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441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738536" cy="922114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ВИКА К</a:t>
            </a:r>
            <a:endParaRPr lang="ru-RU" sz="1400" dirty="0"/>
          </a:p>
        </p:txBody>
      </p:sp>
      <p:pic>
        <p:nvPicPr>
          <p:cNvPr id="5123" name="Picture 3" descr="C:\Users\Oksana Kostromina\Desktop\scale_12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0"/>
          <a:stretch/>
        </p:blipFill>
        <p:spPr bwMode="auto">
          <a:xfrm>
            <a:off x="323528" y="260648"/>
            <a:ext cx="3707904" cy="282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Oksana Kostromina\Desktop\ФОТО блокада\photo_5240020686108487602_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2"/>
          <a:stretch/>
        </p:blipFill>
        <p:spPr bwMode="auto">
          <a:xfrm>
            <a:off x="4598167" y="399277"/>
            <a:ext cx="4064001" cy="268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Oksana Kostromina\Desktop\ФОТО блокада\photo_5240020686108487590_y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" t="21343" r="12691" b="6635"/>
          <a:stretch/>
        </p:blipFill>
        <p:spPr bwMode="auto">
          <a:xfrm>
            <a:off x="4446115" y="3420481"/>
            <a:ext cx="4368104" cy="287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Oksana Kostromina\Desktop\ФОТО блокада\photo_5240020686108487600_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3816424" cy="287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3088957"/>
            <a:ext cx="7200800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b="1" dirty="0">
                <a:solidFill>
                  <a:srgbClr val="111111"/>
                </a:solidFill>
                <a:latin typeface="Arial"/>
                <a:ea typeface="Calibri"/>
                <a:cs typeface="Times New Roman"/>
              </a:rPr>
              <a:t>Дети стояли в очереди и получили паек блокадного хлеба!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4807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4392488" cy="3456384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rgbClr val="1A1A1A"/>
                </a:solidFill>
                <a:latin typeface="YS Text"/>
              </a:rPr>
              <a:t>О приближении немецких бомбардировщиков ленинградцев оповещал звук воздушной сирены. Услышав вой сирены, жители города, если у них были силы, спускались под землю, в бомбоубежища. После отбоя</a:t>
            </a:r>
            <a:br>
              <a:rPr lang="ru-RU" sz="1400" b="1" dirty="0">
                <a:solidFill>
                  <a:srgbClr val="1A1A1A"/>
                </a:solidFill>
                <a:latin typeface="YS Text"/>
              </a:rPr>
            </a:br>
            <a:r>
              <a:rPr lang="ru-RU" sz="1400" b="1" dirty="0">
                <a:solidFill>
                  <a:srgbClr val="1A1A1A"/>
                </a:solidFill>
                <a:latin typeface="YS Text"/>
              </a:rPr>
              <a:t>воздушной тревоги люди вновь возвращались в свои дома. По радио всё время жители города слышали звук  метронома. В блокадные дни звук метронома не затихал ни на минуту. Он напоминал звук биения сердца и</a:t>
            </a:r>
            <a:br>
              <a:rPr lang="ru-RU" sz="1400" b="1" dirty="0">
                <a:solidFill>
                  <a:srgbClr val="1A1A1A"/>
                </a:solidFill>
                <a:latin typeface="YS Text"/>
              </a:rPr>
            </a:br>
            <a:r>
              <a:rPr lang="ru-RU" sz="1400" b="1" dirty="0">
                <a:solidFill>
                  <a:srgbClr val="1A1A1A"/>
                </a:solidFill>
                <a:latin typeface="YS Text"/>
              </a:rPr>
              <a:t>как будто говорил людям о том, что жизнь в городе продолжается.</a:t>
            </a:r>
            <a:br>
              <a:rPr lang="ru-RU" sz="1400" b="1" dirty="0">
                <a:solidFill>
                  <a:srgbClr val="1A1A1A"/>
                </a:solidFill>
                <a:latin typeface="YS Text"/>
              </a:rPr>
            </a:br>
            <a:endParaRPr lang="ru-RU" sz="1400" b="1" dirty="0"/>
          </a:p>
        </p:txBody>
      </p:sp>
      <p:pic>
        <p:nvPicPr>
          <p:cNvPr id="3074" name="Picture 2" descr="C:\Users\ДНС\Desktop\94126fa43a2c4b684017fc12598408b3-800x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2"/>
          <a:stretch/>
        </p:blipFill>
        <p:spPr bwMode="auto">
          <a:xfrm>
            <a:off x="324806" y="3525386"/>
            <a:ext cx="4247194" cy="2898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576" y="3546886"/>
            <a:ext cx="4074144" cy="2894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575" y="476672"/>
            <a:ext cx="4194187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9503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435</Words>
  <Application>Microsoft Office PowerPoint</Application>
  <PresentationFormat>Экран (4:3)</PresentationFormat>
  <Paragraphs>53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27 ЯНВАРЯ-ДЕНЬ ПОЛНОГО СНЯТИЯ БЛОКАДЫ ЛЕНИНГРАДА</vt:lpstr>
      <vt:lpstr>22 июня 1941 года-ранним июньским утром началась война. Наши войска не были готовы к жестокому напору фашистов и с огромными потерями отступали. В сентябре бои уже шли на подступах к Ленинграду. </vt:lpstr>
      <vt:lpstr>      Они хотели уничтожить и стереть с лица земли город Ленинград. Но      наши солдаты не позволили фашистам войти в город.  Тогда гитлеровцы со всех сторон окружили Ленинград, с четвертой стороны было Ладожское озеро, перекрыли все входы и выходы из города, сомкнув «кольцо» вокруг города.        Осажденный город не сдался врагу и выдержал без продовольствия, водопровода, электричества и тепла почти 900 дней.</vt:lpstr>
      <vt:lpstr> Фашистские самолеты днем и ночью сбрасывали на Ленинград бомбы, а вражеские орудия стреляли по домам, больницам, заводам, на которых ленинградцы делали танки и оружие для защитников города. </vt:lpstr>
      <vt:lpstr>Блокадная ласточка Когда фашисты весной 1942 года объявили, что в осажденный Ленинград и птица не пролетит, многие ленинградцы стали носить значок ласточки с письмом в клюве: ожидание весточки с фронта и веру в то, что близкий человек жив. </vt:lpstr>
      <vt:lpstr>Презентация PowerPoint</vt:lpstr>
      <vt:lpstr>Презентация PowerPoint</vt:lpstr>
      <vt:lpstr>ВИКА К</vt:lpstr>
      <vt:lpstr>О приближении немецких бомбардировщиков ленинградцев оповещал звук воздушной сирены. Услышав вой сирены, жители города, если у них были силы, спускались под землю, в бомбоубежища. После отбоя воздушной тревоги люди вновь возвращались в свои дома. По радио всё время жители города слышали звук  метронома. В блокадные дни звук метронома не затихал ни на минуту. Он напоминал звук биения сердца и как будто говорил людям о том, что жизнь в городе продолжается. </vt:lpstr>
      <vt:lpstr>   Голод и холод. Война и разруха. Сильный был город, Не падал он духом! Дыхание смерти  было повсюду, НО выжили, выжили люди! Блокадный паек, Стакан кипятка. Вот жизни глоток, Потом темнота. А город прорвался! А город воскрес! А город остался! Никуда не исчез!   </vt:lpstr>
      <vt:lpstr>Презентация PowerPoint</vt:lpstr>
      <vt:lpstr>Презентация PowerPoint</vt:lpstr>
      <vt:lpstr>Маленькие блокадники дежурили на крышах, уничтожая зажигательные бомбы. Дети работали на военных заводах, делая детали для пулеметов, автоматов и снарядов. Маленькие ленинградцы помогали взрослым в больницах и госпиталях, весной и осенью трудились на огородах, выращивая овощи. Дети вносили свой посильный вклад в освобождение Ленинграда.</vt:lpstr>
      <vt:lpstr>      Коты-освободители В первую блокадную зиму огромной проблемой стали расплодившиеся крысы. Они уничтожали запасы еды и разносили инфекции.  Для борьбы с ними в Ленинград из Ярославля прибыло четыре вагона дымчатых кошек, которые считались лучшими крысоловами. Кошачий «спецназ» свою задачу выполнил, освободив город от грызунов.  В современном Петербурге в знак благодарности котам установлены памятники коту Елисею и кошке Василисе. </vt:lpstr>
      <vt:lpstr>За мужество, за храбрость, за самоотверженный труд в годы войны городу  было присвоено звание – Город-герой Ленинград.  </vt:lpstr>
      <vt:lpstr>Салют в честь снятия блокады Ленинграда</vt:lpstr>
      <vt:lpstr>Предлагаю всем встать и почтить минутой молчания память о всех, кто погиб в те тяжелые времена. Минута молчания под звук Ленинградского метронома.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Oksana Kostromina</cp:lastModifiedBy>
  <cp:revision>57</cp:revision>
  <dcterms:created xsi:type="dcterms:W3CDTF">2025-01-20T08:42:37Z</dcterms:created>
  <dcterms:modified xsi:type="dcterms:W3CDTF">2025-01-28T17:18:04Z</dcterms:modified>
</cp:coreProperties>
</file>