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94" r:id="rId3"/>
    <p:sldId id="285" r:id="rId4"/>
    <p:sldId id="263" r:id="rId5"/>
    <p:sldId id="266" r:id="rId6"/>
    <p:sldId id="264" r:id="rId7"/>
    <p:sldId id="265" r:id="rId8"/>
    <p:sldId id="291" r:id="rId9"/>
    <p:sldId id="270" r:id="rId10"/>
    <p:sldId id="292" r:id="rId11"/>
    <p:sldId id="261" r:id="rId12"/>
    <p:sldId id="268" r:id="rId13"/>
    <p:sldId id="273" r:id="rId14"/>
    <p:sldId id="267" r:id="rId15"/>
    <p:sldId id="269" r:id="rId16"/>
    <p:sldId id="287" r:id="rId17"/>
    <p:sldId id="295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474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am.ru/upload/blogs/detsad-3518860-1737988784.jp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ksana Kostromina\Desktop\1711792582_bogatyr-club-1r9b-p-velikaya-otechestvennaya-voina-fon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84"/>
            <a:ext cx="9204402" cy="687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764705"/>
            <a:ext cx="7198568" cy="2835746"/>
          </a:xfrm>
        </p:spPr>
        <p:txBody>
          <a:bodyPr>
            <a:normAutofit/>
          </a:bodyPr>
          <a:lstStyle/>
          <a:p>
            <a:r>
              <a:rPr lang="ru-RU" dirty="0" smtClean="0"/>
              <a:t>27 ЯНВАРЯ-ДЕНЬ ПОЛНОГО СНЯТИЯ БЛОКАДЫ ЛЕНИНГРАДА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55776" y="3068960"/>
            <a:ext cx="5216624" cy="158417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Подготовительная к школе группа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Воспитатель: Костромина Оксана Васильевна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582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404664"/>
            <a:ext cx="2843809" cy="3168352"/>
          </a:xfrm>
        </p:spPr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14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14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1400" dirty="0" smtClean="0">
                <a:solidFill>
                  <a:prstClr val="black"/>
                </a:solidFill>
                <a:ea typeface="+mn-ea"/>
                <a:cs typeface="+mn-cs"/>
              </a:rPr>
              <a:t> </a:t>
            </a:r>
            <a:br>
              <a:rPr lang="ru-RU" sz="14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1600" b="1" dirty="0" smtClean="0">
                <a:solidFill>
                  <a:prstClr val="black"/>
                </a:solidFill>
                <a:ea typeface="+mn-ea"/>
                <a:cs typeface="+mn-cs"/>
              </a:rPr>
              <a:t>Голод </a:t>
            </a:r>
            <a:r>
              <a:rPr lang="ru-RU" sz="1600" b="1" dirty="0">
                <a:solidFill>
                  <a:prstClr val="black"/>
                </a:solidFill>
                <a:ea typeface="+mn-ea"/>
                <a:cs typeface="+mn-cs"/>
              </a:rPr>
              <a:t>и холод.</a:t>
            </a:r>
            <a:br>
              <a:rPr lang="ru-RU" sz="1600" b="1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1600" b="1" dirty="0">
                <a:solidFill>
                  <a:prstClr val="black"/>
                </a:solidFill>
                <a:ea typeface="+mn-ea"/>
                <a:cs typeface="+mn-cs"/>
              </a:rPr>
              <a:t>Война и </a:t>
            </a:r>
            <a:r>
              <a:rPr lang="ru-RU" sz="1600" b="1" dirty="0" smtClean="0">
                <a:solidFill>
                  <a:prstClr val="black"/>
                </a:solidFill>
                <a:ea typeface="+mn-ea"/>
                <a:cs typeface="+mn-cs"/>
              </a:rPr>
              <a:t>разруха.</a:t>
            </a:r>
            <a:br>
              <a:rPr lang="ru-RU" sz="1600" b="1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1600" b="1" dirty="0" smtClean="0">
                <a:solidFill>
                  <a:prstClr val="black"/>
                </a:solidFill>
                <a:ea typeface="+mn-ea"/>
                <a:cs typeface="+mn-cs"/>
              </a:rPr>
              <a:t>Сильный был город,</a:t>
            </a:r>
            <a:br>
              <a:rPr lang="ru-RU" sz="1600" b="1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1600" b="1" dirty="0" smtClean="0">
                <a:solidFill>
                  <a:prstClr val="black"/>
                </a:solidFill>
                <a:ea typeface="+mn-ea"/>
                <a:cs typeface="+mn-cs"/>
              </a:rPr>
              <a:t>Не падал он духом!</a:t>
            </a:r>
            <a:br>
              <a:rPr lang="ru-RU" sz="1600" b="1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1600" b="1" dirty="0" smtClean="0">
                <a:solidFill>
                  <a:prstClr val="black"/>
                </a:solidFill>
                <a:ea typeface="+mn-ea"/>
                <a:cs typeface="+mn-cs"/>
              </a:rPr>
              <a:t>Дыхание смерти </a:t>
            </a:r>
            <a:br>
              <a:rPr lang="ru-RU" sz="1600" b="1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1600" b="1" dirty="0" smtClean="0">
                <a:solidFill>
                  <a:prstClr val="black"/>
                </a:solidFill>
                <a:ea typeface="+mn-ea"/>
                <a:cs typeface="+mn-cs"/>
              </a:rPr>
              <a:t>было повсюду,</a:t>
            </a:r>
            <a:br>
              <a:rPr lang="ru-RU" sz="1600" b="1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1600" b="1" dirty="0" smtClean="0">
                <a:solidFill>
                  <a:prstClr val="black"/>
                </a:solidFill>
                <a:ea typeface="+mn-ea"/>
                <a:cs typeface="+mn-cs"/>
              </a:rPr>
              <a:t>НО выжили, выжили люди!</a:t>
            </a:r>
            <a:br>
              <a:rPr lang="ru-RU" sz="1600" b="1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1600" b="1" dirty="0" smtClean="0">
                <a:solidFill>
                  <a:prstClr val="black"/>
                </a:solidFill>
                <a:ea typeface="+mn-ea"/>
                <a:cs typeface="+mn-cs"/>
              </a:rPr>
              <a:t>Блокадный паек,</a:t>
            </a:r>
            <a:br>
              <a:rPr lang="ru-RU" sz="1600" b="1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1600" b="1" dirty="0" smtClean="0">
                <a:solidFill>
                  <a:prstClr val="black"/>
                </a:solidFill>
                <a:ea typeface="+mn-ea"/>
                <a:cs typeface="+mn-cs"/>
              </a:rPr>
              <a:t>Стакан кипятка.</a:t>
            </a:r>
            <a:br>
              <a:rPr lang="ru-RU" sz="1600" b="1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1600" b="1" dirty="0" smtClean="0">
                <a:solidFill>
                  <a:prstClr val="black"/>
                </a:solidFill>
                <a:ea typeface="+mn-ea"/>
                <a:cs typeface="+mn-cs"/>
              </a:rPr>
              <a:t>Вот жизни глоток,</a:t>
            </a:r>
            <a:br>
              <a:rPr lang="ru-RU" sz="1600" b="1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1600" b="1" dirty="0" smtClean="0">
                <a:solidFill>
                  <a:prstClr val="black"/>
                </a:solidFill>
                <a:ea typeface="+mn-ea"/>
                <a:cs typeface="+mn-cs"/>
              </a:rPr>
              <a:t>Потом темнота.</a:t>
            </a:r>
            <a:br>
              <a:rPr lang="ru-RU" sz="1600" b="1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1600" b="1" dirty="0" smtClean="0">
                <a:solidFill>
                  <a:prstClr val="black"/>
                </a:solidFill>
                <a:ea typeface="+mn-ea"/>
                <a:cs typeface="+mn-cs"/>
              </a:rPr>
              <a:t>А город прорвался!</a:t>
            </a:r>
            <a:br>
              <a:rPr lang="ru-RU" sz="1600" b="1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1600" b="1" dirty="0" smtClean="0">
                <a:solidFill>
                  <a:prstClr val="black"/>
                </a:solidFill>
                <a:ea typeface="+mn-ea"/>
                <a:cs typeface="+mn-cs"/>
              </a:rPr>
              <a:t>А город воскрес!</a:t>
            </a:r>
            <a:br>
              <a:rPr lang="ru-RU" sz="1600" b="1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1600" b="1" dirty="0" smtClean="0">
                <a:solidFill>
                  <a:prstClr val="black"/>
                </a:solidFill>
                <a:ea typeface="+mn-ea"/>
                <a:cs typeface="+mn-cs"/>
              </a:rPr>
              <a:t>А город остался!</a:t>
            </a:r>
            <a:br>
              <a:rPr lang="ru-RU" sz="1600" b="1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1600" b="1" dirty="0" smtClean="0">
                <a:solidFill>
                  <a:prstClr val="black"/>
                </a:solidFill>
                <a:ea typeface="+mn-ea"/>
                <a:cs typeface="+mn-cs"/>
              </a:rPr>
              <a:t>Никуда не исчез!</a:t>
            </a:r>
            <a:br>
              <a:rPr lang="ru-RU" sz="1600" b="1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1600" b="1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1600" b="1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14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1400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sz="14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4392488" cy="287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848" y="2852936"/>
            <a:ext cx="2380134" cy="1972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621" y="218255"/>
            <a:ext cx="4279488" cy="2634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956" y="211760"/>
            <a:ext cx="1841500" cy="362743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6" name="Picture 8" descr="C:\Users\Oksana Kostromina\Desktop\ФОТО блокада\photo_5240020686108487585_y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5" t="12634" r="16009" b="7813"/>
          <a:stretch/>
        </p:blipFill>
        <p:spPr bwMode="auto">
          <a:xfrm>
            <a:off x="6956907" y="3436851"/>
            <a:ext cx="1919202" cy="3085862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012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1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ДНС\Desktop\phoca_thumb_l_00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 bwMode="auto">
          <a:xfrm>
            <a:off x="320622" y="404664"/>
            <a:ext cx="8424936" cy="589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40968"/>
            <a:ext cx="4635826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7" t="38126" r="4748" b="5572"/>
          <a:stretch/>
        </p:blipFill>
        <p:spPr bwMode="auto">
          <a:xfrm>
            <a:off x="7884369" y="4820683"/>
            <a:ext cx="1220722" cy="2007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474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2656"/>
            <a:ext cx="8424936" cy="15841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400" b="1" dirty="0">
                <a:solidFill>
                  <a:srgbClr val="1A1A1A"/>
                </a:solidFill>
                <a:latin typeface="YS Text"/>
              </a:rPr>
              <a:t>Вместе с взрослыми в блокадном Ленинграде жили и </a:t>
            </a:r>
            <a:r>
              <a:rPr lang="ru-RU" sz="1400" b="1" u="sng" dirty="0">
                <a:solidFill>
                  <a:srgbClr val="1A1A1A"/>
                </a:solidFill>
                <a:latin typeface="YS Text"/>
              </a:rPr>
              <a:t>боролись </a:t>
            </a:r>
            <a:r>
              <a:rPr lang="ru-RU" sz="1400" b="1" u="sng" dirty="0" smtClean="0">
                <a:solidFill>
                  <a:srgbClr val="1A1A1A"/>
                </a:solidFill>
                <a:latin typeface="YS Text"/>
              </a:rPr>
              <a:t>дети</a:t>
            </a:r>
            <a:r>
              <a:rPr lang="ru-RU" sz="1400" b="1" dirty="0" smtClean="0">
                <a:solidFill>
                  <a:srgbClr val="1A1A1A"/>
                </a:solidFill>
                <a:latin typeface="YS Text"/>
              </a:rPr>
              <a:t>. Им </a:t>
            </a:r>
            <a:r>
              <a:rPr lang="ru-RU" sz="1400" b="1" dirty="0">
                <a:solidFill>
                  <a:srgbClr val="1A1A1A"/>
                </a:solidFill>
                <a:latin typeface="YS Text"/>
              </a:rPr>
              <a:t>в голодном и холодном городе было труднее всех. </a:t>
            </a:r>
            <a:endParaRPr lang="ru-RU" sz="1400" b="1" dirty="0" smtClean="0">
              <a:solidFill>
                <a:srgbClr val="1A1A1A"/>
              </a:solidFill>
              <a:latin typeface="YS Text"/>
            </a:endParaRPr>
          </a:p>
          <a:p>
            <a:pPr marL="0" indent="0">
              <a:buNone/>
            </a:pPr>
            <a:r>
              <a:rPr lang="ru-RU" sz="1400" b="1" dirty="0" smtClean="0">
                <a:solidFill>
                  <a:srgbClr val="1A1A1A"/>
                </a:solidFill>
                <a:latin typeface="YS Text"/>
              </a:rPr>
              <a:t>В </a:t>
            </a:r>
            <a:r>
              <a:rPr lang="ru-RU" sz="1400" b="1" dirty="0">
                <a:solidFill>
                  <a:srgbClr val="1A1A1A"/>
                </a:solidFill>
                <a:latin typeface="YS Text"/>
              </a:rPr>
              <a:t>первый </a:t>
            </a:r>
            <a:r>
              <a:rPr lang="ru-RU" sz="1400" b="1" dirty="0" smtClean="0">
                <a:solidFill>
                  <a:srgbClr val="1A1A1A"/>
                </a:solidFill>
                <a:latin typeface="YS Text"/>
              </a:rPr>
              <a:t>год блокадной </a:t>
            </a:r>
            <a:r>
              <a:rPr lang="ru-RU" sz="1400" b="1" dirty="0">
                <a:solidFill>
                  <a:srgbClr val="1A1A1A"/>
                </a:solidFill>
                <a:latin typeface="YS Text"/>
              </a:rPr>
              <a:t>зимы работали школы. Даже в жутких условиях дети </a:t>
            </a:r>
            <a:r>
              <a:rPr lang="ru-RU" sz="1400" b="1" dirty="0" smtClean="0">
                <a:solidFill>
                  <a:srgbClr val="1A1A1A"/>
                </a:solidFill>
                <a:latin typeface="YS Text"/>
              </a:rPr>
              <a:t>учились, и </a:t>
            </a:r>
            <a:r>
              <a:rPr lang="ru-RU" sz="1400" b="1" dirty="0">
                <a:solidFill>
                  <a:srgbClr val="1A1A1A"/>
                </a:solidFill>
                <a:latin typeface="YS Text"/>
              </a:rPr>
              <a:t>это был подвиг. Ведь путь в школу был опасен и тяжел. На </a:t>
            </a:r>
            <a:r>
              <a:rPr lang="ru-RU" sz="1400" b="1" dirty="0" smtClean="0">
                <a:solidFill>
                  <a:srgbClr val="1A1A1A"/>
                </a:solidFill>
                <a:latin typeface="YS Text"/>
              </a:rPr>
              <a:t>улицах часто </a:t>
            </a:r>
            <a:r>
              <a:rPr lang="ru-RU" sz="1400" b="1" dirty="0">
                <a:solidFill>
                  <a:srgbClr val="1A1A1A"/>
                </a:solidFill>
                <a:latin typeface="YS Text"/>
              </a:rPr>
              <a:t>рвались снаряды. В помещениях стоял такой мороз, что </a:t>
            </a:r>
            <a:r>
              <a:rPr lang="ru-RU" sz="1400" b="1" dirty="0" smtClean="0">
                <a:solidFill>
                  <a:srgbClr val="1A1A1A"/>
                </a:solidFill>
                <a:latin typeface="YS Text"/>
              </a:rPr>
              <a:t>замерзали чернила</a:t>
            </a:r>
            <a:r>
              <a:rPr lang="ru-RU" sz="1400" b="1" dirty="0">
                <a:solidFill>
                  <a:srgbClr val="1A1A1A"/>
                </a:solidFill>
                <a:latin typeface="YS Text"/>
              </a:rPr>
              <a:t>. Ученики сидели в пальто, шапках, рукавицах. Руки коченели, </a:t>
            </a:r>
            <a:r>
              <a:rPr lang="ru-RU" sz="1400" b="1" dirty="0" smtClean="0">
                <a:solidFill>
                  <a:srgbClr val="1A1A1A"/>
                </a:solidFill>
                <a:latin typeface="YS Text"/>
              </a:rPr>
              <a:t>а мел </a:t>
            </a:r>
            <a:r>
              <a:rPr lang="ru-RU" sz="1400" b="1" dirty="0">
                <a:solidFill>
                  <a:srgbClr val="1A1A1A"/>
                </a:solidFill>
                <a:latin typeface="YS Text"/>
              </a:rPr>
              <a:t>выскальзывал из пальцев. Ученики шатались от голода и </a:t>
            </a:r>
            <a:r>
              <a:rPr lang="ru-RU" sz="1400" b="1" dirty="0" smtClean="0">
                <a:solidFill>
                  <a:srgbClr val="1A1A1A"/>
                </a:solidFill>
                <a:latin typeface="YS Text"/>
              </a:rPr>
              <a:t>все-таки шли </a:t>
            </a:r>
            <a:r>
              <a:rPr lang="ru-RU" sz="1400" b="1" dirty="0">
                <a:solidFill>
                  <a:srgbClr val="1A1A1A"/>
                </a:solidFill>
                <a:latin typeface="YS Text"/>
              </a:rPr>
              <a:t>в </a:t>
            </a:r>
            <a:r>
              <a:rPr lang="ru-RU" sz="1400" b="1" dirty="0" smtClean="0">
                <a:solidFill>
                  <a:srgbClr val="1A1A1A"/>
                </a:solidFill>
                <a:latin typeface="YS Text"/>
              </a:rPr>
              <a:t>школу. Наравне </a:t>
            </a:r>
            <a:r>
              <a:rPr lang="ru-RU" sz="1400" b="1" dirty="0">
                <a:solidFill>
                  <a:srgbClr val="1A1A1A"/>
                </a:solidFill>
                <a:latin typeface="YS Text"/>
              </a:rPr>
              <a:t>с взрослыми свой город защищали и дети. </a:t>
            </a:r>
            <a:endParaRPr lang="ru-RU" sz="1400" b="1" dirty="0" smtClean="0">
              <a:solidFill>
                <a:srgbClr val="1A1A1A"/>
              </a:solidFill>
              <a:latin typeface="YS Text"/>
            </a:endParaRPr>
          </a:p>
          <a:p>
            <a:endParaRPr lang="ru-RU" sz="1200" dirty="0"/>
          </a:p>
        </p:txBody>
      </p:sp>
      <p:pic>
        <p:nvPicPr>
          <p:cNvPr id="8194" name="Picture 2" descr="C:\Users\ДНС\Desktop\2024.02.01-1706784699.9707_wqx2a-qtf8k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" t="3417" r="2973" b="8543"/>
          <a:stretch/>
        </p:blipFill>
        <p:spPr bwMode="auto">
          <a:xfrm>
            <a:off x="1101012" y="1844824"/>
            <a:ext cx="6643396" cy="471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779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0"/>
            <a:ext cx="5544616" cy="2276872"/>
          </a:xfrm>
        </p:spPr>
        <p:txBody>
          <a:bodyPr>
            <a:normAutofit/>
          </a:bodyPr>
          <a:lstStyle/>
          <a:p>
            <a:r>
              <a:rPr lang="ru-RU" sz="1400" b="1" dirty="0">
                <a:solidFill>
                  <a:srgbClr val="1A1A1A"/>
                </a:solidFill>
                <a:latin typeface="YS Text"/>
                <a:ea typeface="+mn-ea"/>
                <a:cs typeface="+mn-cs"/>
              </a:rPr>
              <a:t>Маленькие блокадники дежурили на крышах, уничтожая зажигательные </a:t>
            </a:r>
            <a:r>
              <a:rPr lang="ru-RU" sz="1400" b="1" dirty="0" smtClean="0">
                <a:solidFill>
                  <a:srgbClr val="1A1A1A"/>
                </a:solidFill>
                <a:latin typeface="YS Text"/>
                <a:ea typeface="+mn-ea"/>
                <a:cs typeface="+mn-cs"/>
              </a:rPr>
              <a:t>бомбы.</a:t>
            </a:r>
            <a:r>
              <a:rPr lang="ru-RU" sz="1400" b="1" dirty="0">
                <a:solidFill>
                  <a:srgbClr val="1A1A1A"/>
                </a:solidFill>
                <a:latin typeface="YS Text"/>
              </a:rPr>
              <a:t> Дети работали на военных заводах, делая детали для пулеметов, автоматов и </a:t>
            </a:r>
            <a:r>
              <a:rPr lang="ru-RU" sz="1400" b="1" dirty="0" smtClean="0">
                <a:solidFill>
                  <a:srgbClr val="1A1A1A"/>
                </a:solidFill>
                <a:latin typeface="YS Text"/>
              </a:rPr>
              <a:t>снарядов. Маленькие </a:t>
            </a:r>
            <a:r>
              <a:rPr lang="ru-RU" sz="1400" b="1" dirty="0">
                <a:solidFill>
                  <a:srgbClr val="1A1A1A"/>
                </a:solidFill>
                <a:latin typeface="YS Text"/>
              </a:rPr>
              <a:t>ленинградцы помогали взрослым в больницах и госпиталях, весной и осенью трудились на огородах, выращивая овощи. Дети вносили свой посильный вклад в освобождение </a:t>
            </a:r>
            <a:r>
              <a:rPr lang="ru-RU" sz="1400" b="1" dirty="0" smtClean="0">
                <a:solidFill>
                  <a:srgbClr val="1A1A1A"/>
                </a:solidFill>
                <a:latin typeface="YS Text"/>
              </a:rPr>
              <a:t>Ленинграда.</a:t>
            </a:r>
            <a:endParaRPr lang="ru-RU" sz="1400" b="1" dirty="0"/>
          </a:p>
        </p:txBody>
      </p:sp>
      <p:pic>
        <p:nvPicPr>
          <p:cNvPr id="5122" name="Picture 2" descr="C:\Users\ДНС\Desktop\scale_1200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096344" cy="234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ДНС\Desktop\img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08920"/>
            <a:ext cx="2947424" cy="221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908" y="2060848"/>
            <a:ext cx="2808312" cy="205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127942"/>
            <a:ext cx="3146993" cy="2079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284" y="4365104"/>
            <a:ext cx="3325585" cy="2020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3330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0" y="3068960"/>
            <a:ext cx="3024336" cy="3528392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/>
              <a:t>      Коты-освободители</a:t>
            </a: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1400" b="1" dirty="0"/>
              <a:t>В первую блокадную </a:t>
            </a:r>
            <a:r>
              <a:rPr lang="ru-RU" sz="1400" b="1" dirty="0" smtClean="0"/>
              <a:t>зиму огромной </a:t>
            </a:r>
            <a:r>
              <a:rPr lang="ru-RU" sz="1400" b="1" dirty="0"/>
              <a:t>проблемой стали </a:t>
            </a:r>
            <a:r>
              <a:rPr lang="ru-RU" sz="1400" b="1" u="sng" dirty="0" smtClean="0"/>
              <a:t>расплодившиеся крысы</a:t>
            </a:r>
            <a:r>
              <a:rPr lang="ru-RU" sz="1400" b="1" dirty="0"/>
              <a:t>. Они уничтожали запасы еды и разносили инфекции. </a:t>
            </a: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>Для борьбы с </a:t>
            </a:r>
            <a:r>
              <a:rPr lang="ru-RU" sz="1400" b="1" dirty="0"/>
              <a:t>ними в Ленинград из Ярославля прибыло четыре вагона </a:t>
            </a:r>
            <a:r>
              <a:rPr lang="ru-RU" sz="1400" b="1" dirty="0" smtClean="0"/>
              <a:t>дымчатых кошек</a:t>
            </a:r>
            <a:r>
              <a:rPr lang="ru-RU" sz="1400" b="1" dirty="0"/>
              <a:t>, которые считались лучшими крысоловами. </a:t>
            </a:r>
            <a:r>
              <a:rPr lang="ru-RU" sz="1400" b="1" dirty="0" smtClean="0"/>
              <a:t>Кошачий </a:t>
            </a:r>
            <a:r>
              <a:rPr lang="ru-RU" sz="1400" b="1" dirty="0"/>
              <a:t>«</a:t>
            </a:r>
            <a:r>
              <a:rPr lang="ru-RU" sz="1400" b="1" dirty="0" smtClean="0"/>
              <a:t>спецназ» свою </a:t>
            </a:r>
            <a:r>
              <a:rPr lang="ru-RU" sz="1400" b="1" dirty="0"/>
              <a:t>задачу выполнил, освободив город от грызунов</a:t>
            </a:r>
            <a:r>
              <a:rPr lang="ru-RU" sz="1400" b="1" dirty="0" smtClean="0"/>
              <a:t>.</a:t>
            </a:r>
            <a:br>
              <a:rPr lang="ru-RU" sz="1400" b="1" dirty="0" smtClean="0"/>
            </a:br>
            <a:r>
              <a:rPr lang="ru-RU" sz="1400" b="1" dirty="0" smtClean="0"/>
              <a:t> </a:t>
            </a:r>
            <a:r>
              <a:rPr lang="ru-RU" sz="1400" b="1" dirty="0"/>
              <a:t>В </a:t>
            </a:r>
            <a:r>
              <a:rPr lang="ru-RU" sz="1400" b="1" dirty="0" smtClean="0"/>
              <a:t>современном Петербурге </a:t>
            </a:r>
            <a:r>
              <a:rPr lang="ru-RU" sz="1400" b="1" dirty="0"/>
              <a:t>в знак благодарности котам установлены памятники </a:t>
            </a:r>
            <a:r>
              <a:rPr lang="ru-RU" sz="1400" b="1" dirty="0" smtClean="0"/>
              <a:t>коту Елисею </a:t>
            </a:r>
            <a:r>
              <a:rPr lang="ru-RU" sz="1400" b="1" dirty="0"/>
              <a:t>и кошке Василисе.</a:t>
            </a:r>
            <a:br>
              <a:rPr lang="ru-RU" sz="1400" b="1" dirty="0"/>
            </a:br>
            <a:endParaRPr lang="ru-RU" sz="1400" b="1" dirty="0"/>
          </a:p>
        </p:txBody>
      </p:sp>
      <p:pic>
        <p:nvPicPr>
          <p:cNvPr id="7170" name="Picture 2" descr="C:\Users\ДНС\Desktop\c5f6f613-8e5a-5d36-a7c2-14f007044f0a.jpe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2896"/>
            <a:ext cx="5481288" cy="411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ДНС\Desktop\scale_12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60648"/>
            <a:ext cx="4392488" cy="230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420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74840" cy="1858218"/>
          </a:xfrm>
        </p:spPr>
        <p:txBody>
          <a:bodyPr>
            <a:noAutofit/>
          </a:bodyPr>
          <a:lstStyle/>
          <a:p>
            <a:r>
              <a:rPr lang="ru-RU" sz="1400" b="1" dirty="0"/>
              <a:t>За мужество, за храбрость, за</a:t>
            </a:r>
            <a:br>
              <a:rPr lang="ru-RU" sz="1400" b="1" dirty="0"/>
            </a:br>
            <a:r>
              <a:rPr lang="ru-RU" sz="1400" b="1" dirty="0"/>
              <a:t>самоотверженный труд в годы войны</a:t>
            </a:r>
            <a:br>
              <a:rPr lang="ru-RU" sz="1400" b="1" dirty="0"/>
            </a:br>
            <a:r>
              <a:rPr lang="ru-RU" sz="1400" b="1" dirty="0"/>
              <a:t>городу </a:t>
            </a:r>
            <a:r>
              <a:rPr lang="ru-RU" sz="1400" b="1" dirty="0" smtClean="0"/>
              <a:t> было </a:t>
            </a:r>
            <a:r>
              <a:rPr lang="ru-RU" sz="1400" b="1" dirty="0"/>
              <a:t>присвоено звание –</a:t>
            </a:r>
            <a:br>
              <a:rPr lang="ru-RU" sz="1400" b="1" dirty="0"/>
            </a:br>
            <a:r>
              <a:rPr lang="ru-RU" sz="1400" b="1" dirty="0"/>
              <a:t>Город-герой Ленинград</a:t>
            </a:r>
            <a:r>
              <a:rPr lang="ru-RU" sz="1400" b="1" dirty="0" smtClean="0"/>
              <a:t>.</a:t>
            </a:r>
            <a:br>
              <a:rPr lang="ru-RU" sz="1400" b="1" dirty="0" smtClean="0"/>
            </a:br>
            <a:r>
              <a:rPr lang="ru-RU" sz="1400" b="1" dirty="0"/>
              <a:t/>
            </a:r>
            <a:br>
              <a:rPr lang="ru-RU" sz="1400" b="1" dirty="0"/>
            </a:br>
            <a:endParaRPr lang="ru-RU" sz="1400" b="1" dirty="0"/>
          </a:p>
        </p:txBody>
      </p:sp>
      <p:pic>
        <p:nvPicPr>
          <p:cNvPr id="1026" name="Picture 2" descr="C:\Users\Oksana Kostromina\Desktop\0afcf3f5-fb8c-5f92-886d-c34cbc6c1ff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t="35985" r="2304" b="2877"/>
          <a:stretch/>
        </p:blipFill>
        <p:spPr bwMode="auto">
          <a:xfrm>
            <a:off x="2774760" y="3701877"/>
            <a:ext cx="5777558" cy="285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ДНС\Desktop\d3c7563f-48f9-4907-944c-5b73fdb4c125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7" t="6063" r="4859" b="3270"/>
          <a:stretch/>
        </p:blipFill>
        <p:spPr bwMode="auto">
          <a:xfrm>
            <a:off x="4932040" y="359227"/>
            <a:ext cx="3620278" cy="306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Oksana Kostromina\Desktop\ФОТО блокада\photo_5240020686108487633_y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8" t="9076" r="24087" b="4483"/>
          <a:stretch/>
        </p:blipFill>
        <p:spPr bwMode="auto">
          <a:xfrm>
            <a:off x="539552" y="2420888"/>
            <a:ext cx="2046614" cy="4131637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323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ksana Kostromina\Desktop\acbf0567-1d55-5e55-aff2-917d0846f33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8" y="-3043"/>
            <a:ext cx="9120471" cy="682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116632"/>
            <a:ext cx="1800200" cy="1368152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Салют в честь снятия блокады Ленинграда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0" y="0"/>
            <a:ext cx="2273300" cy="318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Oksana Kostromina\Desktop\ФОТО блокада\photo_5240020686108487629_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07"/>
          <a:stretch/>
        </p:blipFill>
        <p:spPr bwMode="auto">
          <a:xfrm>
            <a:off x="35440" y="3212976"/>
            <a:ext cx="2091602" cy="3645024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424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600" dirty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Предлагаю всем встать и почтить минутой молчания память о всех, кто погиб в те тяжелые времена.</a:t>
            </a:r>
            <a:r>
              <a:rPr lang="ru-RU" sz="1200" dirty="0">
                <a:ea typeface="Calibri"/>
                <a:cs typeface="Times New Roman"/>
              </a:rPr>
              <a:t/>
            </a:r>
            <a:br>
              <a:rPr lang="ru-RU" sz="1200" dirty="0">
                <a:ea typeface="Calibri"/>
                <a:cs typeface="Times New Roman"/>
              </a:rPr>
            </a:br>
            <a:r>
              <a:rPr lang="ru-RU" sz="1600" dirty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Минута молчания под звук Ленинградского метронома.</a:t>
            </a:r>
            <a:r>
              <a:rPr lang="ru-RU" sz="1200" dirty="0">
                <a:ea typeface="Calibri"/>
                <a:cs typeface="Times New Roman"/>
              </a:rPr>
              <a:t/>
            </a:r>
            <a:br>
              <a:rPr lang="ru-RU" sz="1200" dirty="0">
                <a:ea typeface="Calibri"/>
                <a:cs typeface="Times New Roman"/>
              </a:rPr>
            </a:br>
            <a:endParaRPr lang="ru-RU" sz="1600" dirty="0"/>
          </a:p>
        </p:txBody>
      </p:sp>
      <p:pic>
        <p:nvPicPr>
          <p:cNvPr id="4" name="Объект 3" descr="Фото №10 Она как сила нам нужна">
            <a:hlinkClick r:id="rId3"/>
          </p:cNvPr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211" y="1600200"/>
            <a:ext cx="6009577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5631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ksana Kostromina\Desktop\phpboYk6n_gramoty-ko-Dnyu-pobedy-1_html_bf97af36d68d16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116632"/>
            <a:ext cx="5770984" cy="1656184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22 июня 1941 года-ранним июньским утром началась война. Наши войска не были готовы к жестокому напору фашистов и с огромными потерями отступали. В сентябре бои уже шли на подступах к Ленинграду. </a:t>
            </a:r>
            <a:endParaRPr lang="ru-RU" sz="16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7104" y="44624"/>
            <a:ext cx="26187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1400" b="1" dirty="0">
              <a:solidFill>
                <a:prstClr val="black"/>
              </a:solidFill>
            </a:endParaRPr>
          </a:p>
          <a:p>
            <a:pPr lvl="0"/>
            <a:r>
              <a:rPr lang="ru-RU" sz="1400" b="1" dirty="0">
                <a:solidFill>
                  <a:prstClr val="black"/>
                </a:solidFill>
              </a:rPr>
              <a:t>Летней ночью, на рассвете,</a:t>
            </a:r>
            <a:br>
              <a:rPr lang="ru-RU" sz="1400" b="1" dirty="0">
                <a:solidFill>
                  <a:prstClr val="black"/>
                </a:solidFill>
              </a:rPr>
            </a:br>
            <a:r>
              <a:rPr lang="ru-RU" sz="1400" b="1" dirty="0">
                <a:solidFill>
                  <a:prstClr val="black"/>
                </a:solidFill>
              </a:rPr>
              <a:t>Гитлер дал войскам приказ</a:t>
            </a:r>
            <a:br>
              <a:rPr lang="ru-RU" sz="1400" b="1" dirty="0">
                <a:solidFill>
                  <a:prstClr val="black"/>
                </a:solidFill>
              </a:rPr>
            </a:br>
            <a:r>
              <a:rPr lang="ru-RU" sz="1400" b="1" dirty="0">
                <a:solidFill>
                  <a:prstClr val="black"/>
                </a:solidFill>
              </a:rPr>
              <a:t>И послал солдат немецких</a:t>
            </a:r>
          </a:p>
          <a:p>
            <a:pPr lvl="0"/>
            <a:r>
              <a:rPr lang="ru-RU" sz="1400" b="1" dirty="0">
                <a:solidFill>
                  <a:prstClr val="black"/>
                </a:solidFill>
              </a:rPr>
              <a:t>Против всех людей советских-</a:t>
            </a:r>
          </a:p>
          <a:p>
            <a:pPr lvl="0"/>
            <a:r>
              <a:rPr lang="ru-RU" sz="1400" b="1" dirty="0">
                <a:solidFill>
                  <a:prstClr val="black"/>
                </a:solidFill>
              </a:rPr>
              <a:t>Это значит-против нас.</a:t>
            </a:r>
          </a:p>
          <a:p>
            <a:pPr lvl="0"/>
            <a:r>
              <a:rPr lang="ru-RU" sz="1400" b="1" dirty="0">
                <a:solidFill>
                  <a:prstClr val="black"/>
                </a:solidFill>
              </a:rPr>
              <a:t>И от моря и до моря</a:t>
            </a:r>
          </a:p>
          <a:p>
            <a:pPr lvl="0"/>
            <a:r>
              <a:rPr lang="ru-RU" sz="1400" b="1" dirty="0">
                <a:solidFill>
                  <a:prstClr val="black"/>
                </a:solidFill>
              </a:rPr>
              <a:t>Встали русские полки,</a:t>
            </a:r>
          </a:p>
          <a:p>
            <a:pPr lvl="0"/>
            <a:r>
              <a:rPr lang="ru-RU" sz="1400" b="1" dirty="0">
                <a:solidFill>
                  <a:prstClr val="black"/>
                </a:solidFill>
              </a:rPr>
              <a:t>Все советские народы</a:t>
            </a:r>
          </a:p>
          <a:p>
            <a:pPr lvl="0"/>
            <a:r>
              <a:rPr lang="ru-RU" sz="1400" b="1" dirty="0">
                <a:solidFill>
                  <a:prstClr val="black"/>
                </a:solidFill>
              </a:rPr>
              <a:t>Против общего врага,</a:t>
            </a:r>
          </a:p>
          <a:p>
            <a:pPr lvl="0"/>
            <a:r>
              <a:rPr lang="ru-RU" sz="1400" b="1" dirty="0">
                <a:solidFill>
                  <a:prstClr val="black"/>
                </a:solidFill>
              </a:rPr>
              <a:t>Все, кому мила свобода</a:t>
            </a:r>
          </a:p>
          <a:p>
            <a:pPr lvl="0"/>
            <a:r>
              <a:rPr lang="ru-RU" sz="1400" b="1" dirty="0">
                <a:solidFill>
                  <a:prstClr val="black"/>
                </a:solidFill>
              </a:rPr>
              <a:t>И Россия дорога!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Users\Oksana Kostromina\Desktop\20e09bd17eaf564d0ac0142e49702c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596896"/>
            <a:ext cx="4896544" cy="398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Oksana Kostromina\Desktop\ФОТО блокада\photo_5240020686108487637_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9" r="19667"/>
          <a:stretch/>
        </p:blipFill>
        <p:spPr bwMode="auto">
          <a:xfrm>
            <a:off x="395536" y="2722280"/>
            <a:ext cx="2137982" cy="3847976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669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67581" y="332656"/>
            <a:ext cx="3752891" cy="3384376"/>
          </a:xfrm>
        </p:spPr>
        <p:txBody>
          <a:bodyPr>
            <a:normAutofit fontScale="90000"/>
          </a:bodyPr>
          <a:lstStyle/>
          <a:p>
            <a:pPr algn="l"/>
            <a:r>
              <a:rPr lang="ru-RU" sz="1300" dirty="0">
                <a:solidFill>
                  <a:srgbClr val="1A1A1A"/>
                </a:solidFill>
                <a:latin typeface="YS Text"/>
              </a:rPr>
              <a:t/>
            </a:r>
            <a:br>
              <a:rPr lang="ru-RU" sz="1300" dirty="0">
                <a:solidFill>
                  <a:srgbClr val="1A1A1A"/>
                </a:solidFill>
                <a:latin typeface="YS Text"/>
              </a:rPr>
            </a:br>
            <a:r>
              <a:rPr lang="ru-RU" sz="1300" dirty="0" smtClean="0">
                <a:solidFill>
                  <a:srgbClr val="1A1A1A"/>
                </a:solidFill>
                <a:latin typeface="YS Text"/>
              </a:rPr>
              <a:t>     </a:t>
            </a:r>
            <a:r>
              <a:rPr lang="ru-RU" sz="1600" b="1" dirty="0" smtClean="0">
                <a:solidFill>
                  <a:srgbClr val="1A1A1A"/>
                </a:solidFill>
                <a:latin typeface="YS Text"/>
              </a:rPr>
              <a:t>Они </a:t>
            </a:r>
            <a:r>
              <a:rPr lang="ru-RU" sz="1600" b="1" dirty="0">
                <a:solidFill>
                  <a:srgbClr val="1A1A1A"/>
                </a:solidFill>
                <a:latin typeface="YS Text"/>
              </a:rPr>
              <a:t>хотели уничтожить </a:t>
            </a:r>
            <a:r>
              <a:rPr lang="ru-RU" sz="1600" b="1" dirty="0" smtClean="0">
                <a:solidFill>
                  <a:srgbClr val="1A1A1A"/>
                </a:solidFill>
                <a:latin typeface="YS Text"/>
              </a:rPr>
              <a:t>и </a:t>
            </a:r>
            <a:r>
              <a:rPr lang="ru-RU" sz="1600" b="1" dirty="0">
                <a:solidFill>
                  <a:srgbClr val="1A1A1A"/>
                </a:solidFill>
                <a:latin typeface="YS Text"/>
              </a:rPr>
              <a:t>стереть с лица </a:t>
            </a:r>
            <a:r>
              <a:rPr lang="ru-RU" sz="1600" b="1" dirty="0" smtClean="0">
                <a:solidFill>
                  <a:srgbClr val="1A1A1A"/>
                </a:solidFill>
                <a:latin typeface="YS Text"/>
              </a:rPr>
              <a:t>земли город Ленинград. Но</a:t>
            </a:r>
            <a:br>
              <a:rPr lang="ru-RU" sz="1600" b="1" dirty="0" smtClean="0">
                <a:solidFill>
                  <a:srgbClr val="1A1A1A"/>
                </a:solidFill>
                <a:latin typeface="YS Text"/>
              </a:rPr>
            </a:br>
            <a:r>
              <a:rPr lang="ru-RU" sz="1600" b="1" dirty="0" smtClean="0">
                <a:solidFill>
                  <a:srgbClr val="1A1A1A"/>
                </a:solidFill>
                <a:latin typeface="YS Text"/>
              </a:rPr>
              <a:t>     наши </a:t>
            </a:r>
            <a:r>
              <a:rPr lang="ru-RU" sz="1600" b="1" dirty="0">
                <a:solidFill>
                  <a:srgbClr val="1A1A1A"/>
                </a:solidFill>
                <a:latin typeface="YS Text"/>
              </a:rPr>
              <a:t>солдаты не позволили фашистам войти в город. </a:t>
            </a:r>
            <a:r>
              <a:rPr lang="ru-RU" sz="1600" b="1" dirty="0" smtClean="0">
                <a:solidFill>
                  <a:srgbClr val="1A1A1A"/>
                </a:solidFill>
                <a:latin typeface="YS Text"/>
              </a:rPr>
              <a:t/>
            </a:r>
            <a:br>
              <a:rPr lang="ru-RU" sz="1600" b="1" dirty="0" smtClean="0">
                <a:solidFill>
                  <a:srgbClr val="1A1A1A"/>
                </a:solidFill>
                <a:latin typeface="YS Text"/>
              </a:rPr>
            </a:br>
            <a:r>
              <a:rPr lang="ru-RU" sz="1600" b="1" dirty="0" smtClean="0">
                <a:solidFill>
                  <a:srgbClr val="1A1A1A"/>
                </a:solidFill>
                <a:latin typeface="YS Text"/>
              </a:rPr>
              <a:t>Тогда </a:t>
            </a:r>
            <a:r>
              <a:rPr lang="ru-RU" sz="1600" b="1" dirty="0">
                <a:solidFill>
                  <a:srgbClr val="1A1A1A"/>
                </a:solidFill>
                <a:latin typeface="YS Text"/>
              </a:rPr>
              <a:t>гитлеровцы со всех сторон окружили Ленинград, </a:t>
            </a:r>
            <a:r>
              <a:rPr lang="ru-RU" sz="1600" b="1" dirty="0" smtClean="0">
                <a:solidFill>
                  <a:srgbClr val="1A1A1A"/>
                </a:solidFill>
                <a:latin typeface="YS Text"/>
              </a:rPr>
              <a:t>с четвертой стороны было Ладожское озеро, перекрыли </a:t>
            </a:r>
            <a:r>
              <a:rPr lang="ru-RU" sz="1600" b="1" dirty="0">
                <a:solidFill>
                  <a:srgbClr val="1A1A1A"/>
                </a:solidFill>
                <a:latin typeface="YS Text"/>
              </a:rPr>
              <a:t>все входы и выходы из города, сомкнув «кольцо» вокруг города.  </a:t>
            </a:r>
            <a:r>
              <a:rPr lang="ru-RU" sz="1600" b="1" dirty="0" smtClean="0">
                <a:solidFill>
                  <a:srgbClr val="1A1A1A"/>
                </a:solidFill>
                <a:latin typeface="YS Text"/>
              </a:rPr>
              <a:t/>
            </a:r>
            <a:br>
              <a:rPr lang="ru-RU" sz="1600" b="1" dirty="0" smtClean="0">
                <a:solidFill>
                  <a:srgbClr val="1A1A1A"/>
                </a:solidFill>
                <a:latin typeface="YS Text"/>
              </a:rPr>
            </a:br>
            <a:r>
              <a:rPr lang="ru-RU" sz="1600" b="1" dirty="0">
                <a:solidFill>
                  <a:srgbClr val="1A1A1A"/>
                </a:solidFill>
                <a:latin typeface="YS Text"/>
              </a:rPr>
              <a:t> </a:t>
            </a:r>
            <a:r>
              <a:rPr lang="ru-RU" sz="1600" b="1" dirty="0" smtClean="0">
                <a:solidFill>
                  <a:srgbClr val="1A1A1A"/>
                </a:solidFill>
                <a:latin typeface="YS Text"/>
              </a:rPr>
              <a:t>    Осажденный </a:t>
            </a:r>
            <a:r>
              <a:rPr lang="ru-RU" sz="1600" b="1" dirty="0">
                <a:solidFill>
                  <a:srgbClr val="1A1A1A"/>
                </a:solidFill>
                <a:latin typeface="YS Text"/>
              </a:rPr>
              <a:t>город не сдался врагу и выдержал без </a:t>
            </a:r>
            <a:r>
              <a:rPr lang="ru-RU" sz="1600" b="1" dirty="0" smtClean="0">
                <a:solidFill>
                  <a:srgbClr val="1A1A1A"/>
                </a:solidFill>
                <a:latin typeface="YS Text"/>
              </a:rPr>
              <a:t>продовольствия, водопровода</a:t>
            </a:r>
            <a:r>
              <a:rPr lang="ru-RU" sz="1600" b="1" dirty="0">
                <a:solidFill>
                  <a:srgbClr val="1A1A1A"/>
                </a:solidFill>
                <a:latin typeface="YS Text"/>
              </a:rPr>
              <a:t>, электричества и тепла почти 900 дней</a:t>
            </a:r>
            <a:r>
              <a:rPr lang="ru-RU" sz="1600" b="1" dirty="0" smtClean="0">
                <a:solidFill>
                  <a:srgbClr val="1A1A1A"/>
                </a:solidFill>
                <a:latin typeface="YS Text"/>
              </a:rPr>
              <a:t>.</a:t>
            </a:r>
            <a:endParaRPr lang="ru-RU" sz="1600" b="1" dirty="0"/>
          </a:p>
        </p:txBody>
      </p:sp>
      <p:pic>
        <p:nvPicPr>
          <p:cNvPr id="2050" name="Picture 2" descr="C:\Users\Oksana Kostromina\Desktop\37354_big_a6cc9a7e84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9" y="3859104"/>
            <a:ext cx="4752528" cy="267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3429000"/>
            <a:ext cx="3240360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Опять война, опять блокада.</a:t>
            </a:r>
            <a:endParaRPr lang="ru-RU" sz="1400" dirty="0">
              <a:ea typeface="Calibri"/>
              <a:cs typeface="Times New Roman"/>
            </a:endParaRPr>
          </a:p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А может нам о ней забыть?</a:t>
            </a:r>
            <a:endParaRPr lang="ru-RU" sz="1400" dirty="0">
              <a:ea typeface="Calibri"/>
              <a:cs typeface="Times New Roman"/>
            </a:endParaRPr>
          </a:p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Я слышу иногда:</a:t>
            </a:r>
            <a:endParaRPr lang="ru-RU" sz="1400" dirty="0">
              <a:ea typeface="Calibri"/>
              <a:cs typeface="Times New Roman"/>
            </a:endParaRPr>
          </a:p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"Не надо об этом </a:t>
            </a:r>
            <a:r>
              <a:rPr lang="ru-RU" sz="1400" dirty="0" smtClean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нам</a:t>
            </a:r>
          </a:p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 </a:t>
            </a:r>
            <a:r>
              <a:rPr lang="ru-RU" sz="1400" dirty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всем забывать!"</a:t>
            </a:r>
            <a:endParaRPr lang="ru-RU" sz="1400" dirty="0">
              <a:ea typeface="Calibri"/>
              <a:cs typeface="Times New Roman"/>
            </a:endParaRPr>
          </a:p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Нам нужно,</a:t>
            </a:r>
            <a:endParaRPr lang="ru-RU" sz="1400" dirty="0">
              <a:ea typeface="Calibri"/>
              <a:cs typeface="Times New Roman"/>
            </a:endParaRPr>
          </a:p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Чтоб наши дети</a:t>
            </a:r>
            <a:endParaRPr lang="ru-RU" sz="1400" dirty="0">
              <a:ea typeface="Calibri"/>
              <a:cs typeface="Times New Roman"/>
            </a:endParaRPr>
          </a:p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Об этом помнили. Как мы!</a:t>
            </a:r>
            <a:endParaRPr lang="ru-RU" sz="1400" dirty="0">
              <a:ea typeface="Calibri"/>
              <a:cs typeface="Times New Roman"/>
            </a:endParaRPr>
          </a:p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Я не напрасно беспокоюсь,</a:t>
            </a:r>
            <a:endParaRPr lang="ru-RU" sz="1400" dirty="0">
              <a:ea typeface="Calibri"/>
              <a:cs typeface="Times New Roman"/>
            </a:endParaRPr>
          </a:p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Чтоб не забылась та война.</a:t>
            </a:r>
            <a:endParaRPr lang="ru-RU" sz="1400" dirty="0">
              <a:ea typeface="Calibri"/>
              <a:cs typeface="Times New Roman"/>
            </a:endParaRPr>
          </a:p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Ведь эта память-наша совесть.</a:t>
            </a:r>
            <a:endParaRPr lang="ru-RU" sz="1400" dirty="0">
              <a:ea typeface="Calibri"/>
              <a:cs typeface="Times New Roman"/>
            </a:endParaRPr>
          </a:p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Она, как сила, нам нужна!</a:t>
            </a: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4" name="Picture 2" descr="C:\Users\Oksana Kostromina\Desktop\ФОТО блокада\photo_5240020686108487653_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10" r="3163"/>
          <a:stretch/>
        </p:blipFill>
        <p:spPr bwMode="auto">
          <a:xfrm>
            <a:off x="395536" y="404664"/>
            <a:ext cx="4672045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465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416730" cy="1368152"/>
          </a:xfrm>
        </p:spPr>
        <p:txBody>
          <a:bodyPr>
            <a:noAutofit/>
          </a:bodyPr>
          <a:lstStyle/>
          <a:p>
            <a:pPr algn="l"/>
            <a:r>
              <a:rPr lang="ru-RU" sz="1600" dirty="0" smtClean="0">
                <a:solidFill>
                  <a:srgbClr val="1A1A1A"/>
                </a:solidFill>
                <a:latin typeface="YS Text"/>
              </a:rPr>
              <a:t> </a:t>
            </a:r>
            <a:r>
              <a:rPr lang="ru-RU" sz="1600" b="1" dirty="0" smtClean="0">
                <a:solidFill>
                  <a:srgbClr val="1A1A1A"/>
                </a:solidFill>
                <a:latin typeface="YS Text"/>
              </a:rPr>
              <a:t>Фашистские </a:t>
            </a:r>
            <a:r>
              <a:rPr lang="ru-RU" sz="1600" b="1" dirty="0">
                <a:solidFill>
                  <a:srgbClr val="1A1A1A"/>
                </a:solidFill>
                <a:latin typeface="YS Text"/>
              </a:rPr>
              <a:t>самолеты днем и ночью сбрасывали на Ленинград бомбы, </a:t>
            </a:r>
            <a:r>
              <a:rPr lang="ru-RU" sz="1600" b="1" dirty="0" smtClean="0">
                <a:solidFill>
                  <a:srgbClr val="1A1A1A"/>
                </a:solidFill>
                <a:latin typeface="YS Text"/>
              </a:rPr>
              <a:t>а вражеские </a:t>
            </a:r>
            <a:r>
              <a:rPr lang="ru-RU" sz="1600" b="1" dirty="0">
                <a:solidFill>
                  <a:srgbClr val="1A1A1A"/>
                </a:solidFill>
                <a:latin typeface="YS Text"/>
              </a:rPr>
              <a:t>орудия стреляли по домам, больницам, заводам, на </a:t>
            </a:r>
            <a:r>
              <a:rPr lang="ru-RU" sz="1600" b="1" dirty="0" smtClean="0">
                <a:solidFill>
                  <a:srgbClr val="1A1A1A"/>
                </a:solidFill>
                <a:latin typeface="YS Text"/>
              </a:rPr>
              <a:t>которых ленинградцы </a:t>
            </a:r>
            <a:r>
              <a:rPr lang="ru-RU" sz="1600" b="1" dirty="0">
                <a:solidFill>
                  <a:srgbClr val="1A1A1A"/>
                </a:solidFill>
                <a:latin typeface="YS Text"/>
              </a:rPr>
              <a:t>делали танки и оружие для защитников города. </a:t>
            </a:r>
            <a:endParaRPr lang="ru-RU" sz="1600" dirty="0"/>
          </a:p>
        </p:txBody>
      </p:sp>
      <p:pic>
        <p:nvPicPr>
          <p:cNvPr id="2050" name="Picture 2" descr="C:\Users\ДНС\Desktop\maxres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0" y="1772816"/>
            <a:ext cx="8528044" cy="479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909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H="1" flipV="1">
            <a:off x="899592" y="332656"/>
            <a:ext cx="6264696" cy="1152128"/>
          </a:xfrm>
        </p:spPr>
        <p:txBody>
          <a:bodyPr>
            <a:normAutofit fontScale="90000"/>
          </a:bodyPr>
          <a:lstStyle/>
          <a:p>
            <a:pPr algn="l"/>
            <a:r>
              <a:rPr lang="ru-RU" sz="2200" b="1" dirty="0" smtClean="0">
                <a:solidFill>
                  <a:srgbClr val="1A1A1A"/>
                </a:solidFill>
                <a:latin typeface="YS Text"/>
              </a:rPr>
              <a:t>Блокадная </a:t>
            </a:r>
            <a:r>
              <a:rPr lang="ru-RU" sz="2200" b="1" dirty="0">
                <a:solidFill>
                  <a:srgbClr val="1A1A1A"/>
                </a:solidFill>
                <a:latin typeface="YS Text"/>
              </a:rPr>
              <a:t>ласточка</a:t>
            </a:r>
            <a:r>
              <a:rPr lang="ru-RU" sz="1200" dirty="0">
                <a:solidFill>
                  <a:srgbClr val="1A1A1A"/>
                </a:solidFill>
                <a:latin typeface="YS Text"/>
              </a:rPr>
              <a:t/>
            </a:r>
            <a:br>
              <a:rPr lang="ru-RU" sz="1200" dirty="0">
                <a:solidFill>
                  <a:srgbClr val="1A1A1A"/>
                </a:solidFill>
                <a:latin typeface="YS Text"/>
              </a:rPr>
            </a:br>
            <a:r>
              <a:rPr lang="ru-RU" sz="1400" b="1" dirty="0">
                <a:solidFill>
                  <a:srgbClr val="1A1A1A"/>
                </a:solidFill>
                <a:latin typeface="YS Text"/>
              </a:rPr>
              <a:t>Когда фашисты весной 1942 года объявили, что в </a:t>
            </a:r>
            <a:r>
              <a:rPr lang="ru-RU" sz="1400" b="1" dirty="0" smtClean="0">
                <a:solidFill>
                  <a:srgbClr val="1A1A1A"/>
                </a:solidFill>
                <a:latin typeface="YS Text"/>
              </a:rPr>
              <a:t>осажденный Ленинград </a:t>
            </a:r>
            <a:r>
              <a:rPr lang="ru-RU" sz="1400" b="1" dirty="0">
                <a:solidFill>
                  <a:srgbClr val="1A1A1A"/>
                </a:solidFill>
                <a:latin typeface="YS Text"/>
              </a:rPr>
              <a:t>и птица не пролетит, многие ленинградцы стали </a:t>
            </a:r>
            <a:r>
              <a:rPr lang="ru-RU" sz="1400" b="1" dirty="0" smtClean="0">
                <a:solidFill>
                  <a:srgbClr val="1A1A1A"/>
                </a:solidFill>
                <a:latin typeface="YS Text"/>
              </a:rPr>
              <a:t>носить значок </a:t>
            </a:r>
            <a:r>
              <a:rPr lang="ru-RU" sz="1400" b="1" dirty="0">
                <a:solidFill>
                  <a:srgbClr val="1A1A1A"/>
                </a:solidFill>
                <a:latin typeface="YS Text"/>
              </a:rPr>
              <a:t>ласточки </a:t>
            </a:r>
            <a:r>
              <a:rPr lang="ru-RU" sz="1400" b="1" dirty="0" smtClean="0">
                <a:solidFill>
                  <a:srgbClr val="1A1A1A"/>
                </a:solidFill>
                <a:latin typeface="YS Text"/>
              </a:rPr>
              <a:t>с письмом </a:t>
            </a:r>
            <a:r>
              <a:rPr lang="ru-RU" sz="1400" b="1" dirty="0">
                <a:solidFill>
                  <a:srgbClr val="1A1A1A"/>
                </a:solidFill>
                <a:latin typeface="YS Text"/>
              </a:rPr>
              <a:t>в </a:t>
            </a:r>
            <a:r>
              <a:rPr lang="ru-RU" sz="1400" b="1" dirty="0" smtClean="0">
                <a:solidFill>
                  <a:srgbClr val="1A1A1A"/>
                </a:solidFill>
                <a:latin typeface="YS Text"/>
              </a:rPr>
              <a:t>клюве: ожидание весточки с </a:t>
            </a:r>
            <a:r>
              <a:rPr lang="ru-RU" sz="1400" b="1" dirty="0">
                <a:solidFill>
                  <a:srgbClr val="1A1A1A"/>
                </a:solidFill>
                <a:latin typeface="YS Text"/>
              </a:rPr>
              <a:t>фронта и веру </a:t>
            </a:r>
            <a:r>
              <a:rPr lang="ru-RU" sz="1400" b="1" dirty="0" smtClean="0">
                <a:solidFill>
                  <a:srgbClr val="1A1A1A"/>
                </a:solidFill>
                <a:latin typeface="YS Text"/>
              </a:rPr>
              <a:t>в то, что</a:t>
            </a:r>
            <a:r>
              <a:rPr lang="ru-RU" sz="1400" b="1" dirty="0">
                <a:solidFill>
                  <a:srgbClr val="1A1A1A"/>
                </a:solidFill>
                <a:latin typeface="YS Text"/>
              </a:rPr>
              <a:t> </a:t>
            </a:r>
            <a:r>
              <a:rPr lang="ru-RU" sz="1400" b="1" dirty="0" smtClean="0">
                <a:solidFill>
                  <a:srgbClr val="1A1A1A"/>
                </a:solidFill>
                <a:latin typeface="YS Text"/>
              </a:rPr>
              <a:t>близкий человек </a:t>
            </a:r>
            <a:r>
              <a:rPr lang="ru-RU" sz="1400" b="1" dirty="0">
                <a:solidFill>
                  <a:srgbClr val="1A1A1A"/>
                </a:solidFill>
                <a:latin typeface="YS Text"/>
              </a:rPr>
              <a:t>жив.</a:t>
            </a:r>
            <a:r>
              <a:rPr lang="ru-RU" sz="1200" dirty="0">
                <a:solidFill>
                  <a:srgbClr val="1A1A1A"/>
                </a:solidFill>
                <a:latin typeface="YS Text"/>
              </a:rPr>
              <a:t/>
            </a:r>
            <a:br>
              <a:rPr lang="ru-RU" sz="1200" dirty="0">
                <a:solidFill>
                  <a:srgbClr val="1A1A1A"/>
                </a:solidFill>
                <a:latin typeface="YS Text"/>
              </a:rPr>
            </a:br>
            <a:endParaRPr lang="ru-RU" sz="1200" dirty="0"/>
          </a:p>
        </p:txBody>
      </p:sp>
      <p:pic>
        <p:nvPicPr>
          <p:cNvPr id="6147" name="Picture 3" descr="C:\Users\ДНС\Desktop\22aaca7f-0a21-5c27-a718-1a0a289797aa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" t="6976" r="7244" b="10986"/>
          <a:stretch/>
        </p:blipFill>
        <p:spPr bwMode="auto">
          <a:xfrm>
            <a:off x="467544" y="1603445"/>
            <a:ext cx="6326155" cy="321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10800000" flipV="1">
            <a:off x="6156176" y="3856545"/>
            <a:ext cx="2778290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 smtClean="0"/>
          </a:p>
          <a:p>
            <a:r>
              <a:rPr lang="ru-RU" sz="1400" b="1" dirty="0" smtClean="0"/>
              <a:t>Маленькую </a:t>
            </a:r>
            <a:r>
              <a:rPr lang="ru-RU" sz="1400" b="1" dirty="0"/>
              <a:t>ласточку из </a:t>
            </a:r>
            <a:r>
              <a:rPr lang="ru-RU" sz="1400" b="1" dirty="0" smtClean="0"/>
              <a:t>жести</a:t>
            </a:r>
          </a:p>
          <a:p>
            <a:r>
              <a:rPr lang="ru-RU" sz="1400" b="1" dirty="0" smtClean="0"/>
              <a:t>Я </a:t>
            </a:r>
            <a:r>
              <a:rPr lang="ru-RU" sz="1400" b="1" dirty="0"/>
              <a:t>носила на груди сама</a:t>
            </a:r>
            <a:r>
              <a:rPr lang="ru-RU" sz="1400" b="1" dirty="0" smtClean="0"/>
              <a:t>.</a:t>
            </a:r>
          </a:p>
          <a:p>
            <a:r>
              <a:rPr lang="ru-RU" sz="1400" b="1" dirty="0" smtClean="0"/>
              <a:t>Это </a:t>
            </a:r>
            <a:r>
              <a:rPr lang="ru-RU" sz="1400" b="1" dirty="0"/>
              <a:t>было знаком доброй вести</a:t>
            </a:r>
            <a:r>
              <a:rPr lang="ru-RU" sz="1400" b="1" dirty="0" smtClean="0"/>
              <a:t>,</a:t>
            </a:r>
          </a:p>
          <a:p>
            <a:r>
              <a:rPr lang="ru-RU" sz="1400" b="1" dirty="0" smtClean="0"/>
              <a:t>Это </a:t>
            </a:r>
            <a:r>
              <a:rPr lang="ru-RU" sz="1400" b="1" dirty="0"/>
              <a:t>означало: « Жду письма</a:t>
            </a:r>
            <a:r>
              <a:rPr lang="ru-RU" sz="1400" b="1" dirty="0" smtClean="0"/>
              <a:t>».</a:t>
            </a:r>
          </a:p>
          <a:p>
            <a:r>
              <a:rPr lang="ru-RU" sz="1400" b="1" dirty="0" smtClean="0"/>
              <a:t>Этот </a:t>
            </a:r>
            <a:r>
              <a:rPr lang="ru-RU" sz="1400" b="1" dirty="0"/>
              <a:t>знак придумала </a:t>
            </a:r>
            <a:r>
              <a:rPr lang="ru-RU" sz="1400" b="1" dirty="0" smtClean="0"/>
              <a:t>блокада</a:t>
            </a:r>
          </a:p>
          <a:p>
            <a:r>
              <a:rPr lang="ru-RU" sz="1400" b="1" dirty="0" smtClean="0"/>
              <a:t>Знали </a:t>
            </a:r>
            <a:r>
              <a:rPr lang="ru-RU" sz="1400" b="1" dirty="0"/>
              <a:t>мы, что только </a:t>
            </a:r>
            <a:r>
              <a:rPr lang="ru-RU" sz="1400" b="1" dirty="0" smtClean="0"/>
              <a:t>самолет,</a:t>
            </a:r>
          </a:p>
          <a:p>
            <a:r>
              <a:rPr lang="ru-RU" sz="1400" b="1" dirty="0" smtClean="0"/>
              <a:t>Только </a:t>
            </a:r>
            <a:r>
              <a:rPr lang="ru-RU" sz="1400" b="1" dirty="0"/>
              <a:t>птица к нам</a:t>
            </a:r>
            <a:r>
              <a:rPr lang="ru-RU" sz="1400" b="1" dirty="0" smtClean="0"/>
              <a:t>,</a:t>
            </a:r>
          </a:p>
          <a:p>
            <a:r>
              <a:rPr lang="ru-RU" sz="1400" b="1" dirty="0" smtClean="0"/>
              <a:t>До </a:t>
            </a:r>
            <a:r>
              <a:rPr lang="ru-RU" sz="1400" b="1" dirty="0"/>
              <a:t>Ленинграда</a:t>
            </a:r>
            <a:r>
              <a:rPr lang="ru-RU" sz="1400" b="1" dirty="0" smtClean="0"/>
              <a:t>,</a:t>
            </a:r>
          </a:p>
          <a:p>
            <a:r>
              <a:rPr lang="ru-RU" sz="1400" b="1" dirty="0" smtClean="0"/>
              <a:t>С </a:t>
            </a:r>
            <a:r>
              <a:rPr lang="ru-RU" sz="1400" b="1" dirty="0"/>
              <a:t>милой- милой Родины дойдет.</a:t>
            </a:r>
          </a:p>
        </p:txBody>
      </p:sp>
      <p:pic>
        <p:nvPicPr>
          <p:cNvPr id="3074" name="Picture 2" descr="C:\Users\Oksana Kostromina\Desktop\ФОТО блокада\photo_5240020686108487650_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1" t="16947" r="26836" b="9720"/>
          <a:stretch/>
        </p:blipFill>
        <p:spPr bwMode="auto">
          <a:xfrm>
            <a:off x="7236296" y="260648"/>
            <a:ext cx="1698171" cy="3508310"/>
          </a:xfrm>
          <a:prstGeom prst="rect">
            <a:avLst/>
          </a:prstGeom>
          <a:ln w="38100" cap="sq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394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496945" cy="151216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ru-RU" sz="1400" b="1" dirty="0" smtClean="0">
              <a:solidFill>
                <a:srgbClr val="1A1A1A"/>
              </a:solidFill>
              <a:latin typeface="YS Text"/>
            </a:endParaRPr>
          </a:p>
          <a:p>
            <a:pPr indent="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  <a:buNone/>
            </a:pPr>
            <a:r>
              <a:rPr lang="ru-RU" sz="1200" dirty="0">
                <a:solidFill>
                  <a:srgbClr val="1A1A1A"/>
                </a:solidFill>
                <a:latin typeface="YS Text"/>
              </a:rPr>
              <a:t>	</a:t>
            </a:r>
            <a:r>
              <a:rPr lang="ru-RU" sz="1400" b="1" dirty="0" smtClean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В </a:t>
            </a:r>
            <a:r>
              <a:rPr lang="ru-RU" sz="1400" b="1" dirty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осажденный город с невероятными трудностями доставляли продукты и топливо. Единственная дорога была, когда замерзало Ладожское озеро, по </a:t>
            </a:r>
            <a:r>
              <a:rPr lang="ru-RU" sz="1400" b="1" dirty="0" smtClean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ней шли </a:t>
            </a:r>
            <a:r>
              <a:rPr lang="ru-RU" sz="1400" b="1" dirty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грузовики с продовольствием, а обратно вывозили (эвакуировали) раненых, стариков, детей. Эту дорогу через Ладогу стали называть "дорогой жизни", потому что она спасла тысячи ленинградцев</a:t>
            </a:r>
            <a:r>
              <a:rPr lang="ru-RU" sz="1400" b="1" dirty="0" smtClean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.</a:t>
            </a:r>
          </a:p>
          <a:p>
            <a:pPr indent="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  <a:buNone/>
            </a:pPr>
            <a:endParaRPr lang="ru-RU" sz="1400" b="1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ru-RU" sz="1200" dirty="0">
              <a:solidFill>
                <a:srgbClr val="1A1A1A"/>
              </a:solidFill>
              <a:latin typeface="YS Text"/>
            </a:endParaRPr>
          </a:p>
          <a:p>
            <a:endParaRPr lang="ru-RU" sz="1200" dirty="0"/>
          </a:p>
        </p:txBody>
      </p:sp>
      <p:pic>
        <p:nvPicPr>
          <p:cNvPr id="1027" name="Picture 3" descr="C:\Users\ДНС\Desktop\7a6a1b71-115e-5f5b-985e-801b2f000084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" t="5111" r="3061"/>
          <a:stretch/>
        </p:blipFill>
        <p:spPr bwMode="auto">
          <a:xfrm>
            <a:off x="331236" y="1700808"/>
            <a:ext cx="8481527" cy="488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606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ДНС\Desktop\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26" y="2492895"/>
            <a:ext cx="5968248" cy="409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ДНС\Desktop\369b7b16-f8ce-40e0-a951-c1988ba99395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7" t="18713" r="18697" b="54574"/>
          <a:stretch/>
        </p:blipFill>
        <p:spPr bwMode="auto">
          <a:xfrm>
            <a:off x="1115616" y="332656"/>
            <a:ext cx="3822192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Oksana Kostromina\Desktop\ФОТО блокада\photo_5240020686108487647_y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7" t="14248" r="27899"/>
          <a:stretch/>
        </p:blipFill>
        <p:spPr bwMode="auto">
          <a:xfrm>
            <a:off x="6053539" y="908720"/>
            <a:ext cx="2783223" cy="5840079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561" y="487882"/>
            <a:ext cx="3389313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8441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738536" cy="922114"/>
          </a:xfrm>
        </p:spPr>
        <p:txBody>
          <a:bodyPr>
            <a:normAutofit/>
          </a:bodyPr>
          <a:lstStyle/>
          <a:p>
            <a:r>
              <a:rPr lang="ru-RU" sz="1400" dirty="0" smtClean="0"/>
              <a:t>ВИКА К</a:t>
            </a:r>
            <a:endParaRPr lang="ru-RU" sz="1400" dirty="0"/>
          </a:p>
        </p:txBody>
      </p:sp>
      <p:pic>
        <p:nvPicPr>
          <p:cNvPr id="5123" name="Picture 3" descr="C:\Users\Oksana Kostromina\Desktop\scale_12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0"/>
          <a:stretch/>
        </p:blipFill>
        <p:spPr bwMode="auto">
          <a:xfrm>
            <a:off x="323528" y="260648"/>
            <a:ext cx="3707904" cy="282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Oksana Kostromina\Desktop\ФОТО блокада\photo_5240020686108487602_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2"/>
          <a:stretch/>
        </p:blipFill>
        <p:spPr bwMode="auto">
          <a:xfrm>
            <a:off x="4598167" y="399277"/>
            <a:ext cx="4064001" cy="268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Oksana Kostromina\Desktop\ФОТО блокада\photo_5240020686108487590_y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" t="21343" r="12691" b="6635"/>
          <a:stretch/>
        </p:blipFill>
        <p:spPr bwMode="auto">
          <a:xfrm>
            <a:off x="4446115" y="3420481"/>
            <a:ext cx="4368104" cy="287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Oksana Kostromina\Desktop\ФОТО блокада\photo_5240020686108487600_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29000"/>
            <a:ext cx="3816424" cy="287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5616" y="3088957"/>
            <a:ext cx="7200800" cy="340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400" b="1" dirty="0">
                <a:solidFill>
                  <a:srgbClr val="111111"/>
                </a:solidFill>
                <a:latin typeface="Arial"/>
                <a:ea typeface="Calibri"/>
                <a:cs typeface="Times New Roman"/>
              </a:rPr>
              <a:t>Дети стояли в очереди и получили паек блокадного хлеба!</a:t>
            </a:r>
            <a:endParaRPr lang="ru-RU" sz="1400" b="1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44807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4392488" cy="3456384"/>
          </a:xfrm>
        </p:spPr>
        <p:txBody>
          <a:bodyPr>
            <a:normAutofit/>
          </a:bodyPr>
          <a:lstStyle/>
          <a:p>
            <a:r>
              <a:rPr lang="ru-RU" sz="1400" b="1" dirty="0">
                <a:solidFill>
                  <a:srgbClr val="1A1A1A"/>
                </a:solidFill>
                <a:latin typeface="YS Text"/>
              </a:rPr>
              <a:t>О приближении немецких бомбардировщиков ленинградцев оповещал звук воздушной сирены. Услышав вой сирены, жители города, если у них были силы, спускались под землю, в бомбоубежища. После отбоя</a:t>
            </a:r>
            <a:br>
              <a:rPr lang="ru-RU" sz="1400" b="1" dirty="0">
                <a:solidFill>
                  <a:srgbClr val="1A1A1A"/>
                </a:solidFill>
                <a:latin typeface="YS Text"/>
              </a:rPr>
            </a:br>
            <a:r>
              <a:rPr lang="ru-RU" sz="1400" b="1" dirty="0">
                <a:solidFill>
                  <a:srgbClr val="1A1A1A"/>
                </a:solidFill>
                <a:latin typeface="YS Text"/>
              </a:rPr>
              <a:t>воздушной тревоги люди вновь возвращались в свои дома. По радио всё время жители города слышали звук  метронома. В блокадные дни звук метронома не затихал ни на минуту. Он напоминал звук биения сердца и</a:t>
            </a:r>
            <a:br>
              <a:rPr lang="ru-RU" sz="1400" b="1" dirty="0">
                <a:solidFill>
                  <a:srgbClr val="1A1A1A"/>
                </a:solidFill>
                <a:latin typeface="YS Text"/>
              </a:rPr>
            </a:br>
            <a:r>
              <a:rPr lang="ru-RU" sz="1400" b="1" dirty="0">
                <a:solidFill>
                  <a:srgbClr val="1A1A1A"/>
                </a:solidFill>
                <a:latin typeface="YS Text"/>
              </a:rPr>
              <a:t>как будто говорил людям о том, что жизнь в городе продолжается.</a:t>
            </a:r>
            <a:br>
              <a:rPr lang="ru-RU" sz="1400" b="1" dirty="0">
                <a:solidFill>
                  <a:srgbClr val="1A1A1A"/>
                </a:solidFill>
                <a:latin typeface="YS Text"/>
              </a:rPr>
            </a:br>
            <a:endParaRPr lang="ru-RU" sz="1400" b="1" dirty="0"/>
          </a:p>
        </p:txBody>
      </p:sp>
      <p:pic>
        <p:nvPicPr>
          <p:cNvPr id="3074" name="Picture 2" descr="C:\Users\ДНС\Desktop\94126fa43a2c4b684017fc12598408b3-800x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2"/>
          <a:stretch/>
        </p:blipFill>
        <p:spPr bwMode="auto">
          <a:xfrm>
            <a:off x="324806" y="3525386"/>
            <a:ext cx="4247194" cy="2898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576" y="3546886"/>
            <a:ext cx="4074144" cy="28946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575" y="476672"/>
            <a:ext cx="4194187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29503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435</Words>
  <Application>Microsoft Office PowerPoint</Application>
  <PresentationFormat>Экран (4:3)</PresentationFormat>
  <Paragraphs>53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27 ЯНВАРЯ-ДЕНЬ ПОЛНОГО СНЯТИЯ БЛОКАДЫ ЛЕНИНГРАДА</vt:lpstr>
      <vt:lpstr>22 июня 1941 года-ранним июньским утром началась война. Наши войска не были готовы к жестокому напору фашистов и с огромными потерями отступали. В сентябре бои уже шли на подступах к Ленинграду. </vt:lpstr>
      <vt:lpstr>      Они хотели уничтожить и стереть с лица земли город Ленинград. Но      наши солдаты не позволили фашистам войти в город.  Тогда гитлеровцы со всех сторон окружили Ленинград, с четвертой стороны было Ладожское озеро, перекрыли все входы и выходы из города, сомкнув «кольцо» вокруг города.        Осажденный город не сдался врагу и выдержал без продовольствия, водопровода, электричества и тепла почти 900 дней.</vt:lpstr>
      <vt:lpstr> Фашистские самолеты днем и ночью сбрасывали на Ленинград бомбы, а вражеские орудия стреляли по домам, больницам, заводам, на которых ленинградцы делали танки и оружие для защитников города. </vt:lpstr>
      <vt:lpstr>Блокадная ласточка Когда фашисты весной 1942 года объявили, что в осажденный Ленинград и птица не пролетит, многие ленинградцы стали носить значок ласточки с письмом в клюве: ожидание весточки с фронта и веру в то, что близкий человек жив. </vt:lpstr>
      <vt:lpstr>Презентация PowerPoint</vt:lpstr>
      <vt:lpstr>Презентация PowerPoint</vt:lpstr>
      <vt:lpstr>ВИКА К</vt:lpstr>
      <vt:lpstr>О приближении немецких бомбардировщиков ленинградцев оповещал звук воздушной сирены. Услышав вой сирены, жители города, если у них были силы, спускались под землю, в бомбоубежища. После отбоя воздушной тревоги люди вновь возвращались в свои дома. По радио всё время жители города слышали звук  метронома. В блокадные дни звук метронома не затихал ни на минуту. Он напоминал звук биения сердца и как будто говорил людям о том, что жизнь в городе продолжается. </vt:lpstr>
      <vt:lpstr>   Голод и холод. Война и разруха. Сильный был город, Не падал он духом! Дыхание смерти  было повсюду, НО выжили, выжили люди! Блокадный паек, Стакан кипятка. Вот жизни глоток, Потом темнота. А город прорвался! А город воскрес! А город остался! Никуда не исчез!   </vt:lpstr>
      <vt:lpstr>Презентация PowerPoint</vt:lpstr>
      <vt:lpstr>Презентация PowerPoint</vt:lpstr>
      <vt:lpstr>Маленькие блокадники дежурили на крышах, уничтожая зажигательные бомбы. Дети работали на военных заводах, делая детали для пулеметов, автоматов и снарядов. Маленькие ленинградцы помогали взрослым в больницах и госпиталях, весной и осенью трудились на огородах, выращивая овощи. Дети вносили свой посильный вклад в освобождение Ленинграда.</vt:lpstr>
      <vt:lpstr>      Коты-освободители В первую блокадную зиму огромной проблемой стали расплодившиеся крысы. Они уничтожали запасы еды и разносили инфекции.  Для борьбы с ними в Ленинград из Ярославля прибыло четыре вагона дымчатых кошек, которые считались лучшими крысоловами. Кошачий «спецназ» свою задачу выполнил, освободив город от грызунов.  В современном Петербурге в знак благодарности котам установлены памятники коту Елисею и кошке Василисе. </vt:lpstr>
      <vt:lpstr>За мужество, за храбрость, за самоотверженный труд в годы войны городу  было присвоено звание – Город-герой Ленинград.  </vt:lpstr>
      <vt:lpstr>Салют в честь снятия блокады Ленинграда</vt:lpstr>
      <vt:lpstr>Предлагаю всем встать и почтить минутой молчания память о всех, кто погиб в те тяжелые времена. Минута молчания под звук Ленинградского метронома.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ДНС</dc:creator>
  <cp:lastModifiedBy>Oksana Kostromina</cp:lastModifiedBy>
  <cp:revision>57</cp:revision>
  <dcterms:created xsi:type="dcterms:W3CDTF">2025-01-20T08:42:37Z</dcterms:created>
  <dcterms:modified xsi:type="dcterms:W3CDTF">2025-01-28T17:18:04Z</dcterms:modified>
</cp:coreProperties>
</file>