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384" r:id="rId2"/>
    <p:sldId id="378" r:id="rId3"/>
    <p:sldId id="385" r:id="rId4"/>
    <p:sldId id="382" r:id="rId5"/>
    <p:sldId id="389" r:id="rId6"/>
    <p:sldId id="383" r:id="rId7"/>
    <p:sldId id="386" r:id="rId8"/>
    <p:sldId id="379" r:id="rId9"/>
    <p:sldId id="387" r:id="rId10"/>
    <p:sldId id="381" r:id="rId11"/>
    <p:sldId id="388" r:id="rId12"/>
    <p:sldId id="333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1D4370-84DC-43D6-983B-0DC2849321B4}" type="datetimeFigureOut">
              <a:rPr lang="ru-RU" smtClean="0"/>
              <a:t>30.01.2022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7687D8-079B-4879-B7F5-C16B0A61E4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42900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30.01.2022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image" Target="../media/image36.jpeg"/><Relationship Id="rId7" Type="http://schemas.openxmlformats.org/officeDocument/2006/relationships/image" Target="../media/image4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Relationship Id="rId9" Type="http://schemas.openxmlformats.org/officeDocument/2006/relationships/image" Target="../media/image42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3" Type="http://schemas.openxmlformats.org/officeDocument/2006/relationships/image" Target="../media/image43.jpeg"/><Relationship Id="rId7" Type="http://schemas.openxmlformats.org/officeDocument/2006/relationships/image" Target="../media/image4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7" Type="http://schemas.openxmlformats.org/officeDocument/2006/relationships/image" Target="../media/image5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g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image" Target="../media/image30.jpeg"/><Relationship Id="rId7" Type="http://schemas.openxmlformats.org/officeDocument/2006/relationships/image" Target="../media/image3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Oksana\Desktop\1619651758_23-phonoteka_org-p-malakhit-fon-dlya-prezentatsii-3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4791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847048" y="476673"/>
            <a:ext cx="4901416" cy="1440159"/>
          </a:xfrm>
        </p:spPr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ТВОРЧЕСТВО П.БАЖОВА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539552" y="2924944"/>
            <a:ext cx="8208912" cy="3096344"/>
          </a:xfrm>
        </p:spPr>
        <p:txBody>
          <a:bodyPr>
            <a:normAutofit fontScale="25000" lnSpcReduction="20000"/>
          </a:bodyPr>
          <a:lstStyle/>
          <a:p>
            <a:pPr algn="just">
              <a:lnSpc>
                <a:spcPct val="120000"/>
              </a:lnSpc>
              <a:spcAft>
                <a:spcPts val="1000"/>
              </a:spcAft>
            </a:pPr>
            <a:r>
              <a:rPr lang="ru-RU" sz="56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ЗАДАЧИ:</a:t>
            </a:r>
          </a:p>
          <a:p>
            <a:pPr algn="just">
              <a:lnSpc>
                <a:spcPct val="120000"/>
              </a:lnSpc>
              <a:spcAft>
                <a:spcPts val="1000"/>
              </a:spcAft>
            </a:pPr>
            <a:r>
              <a:rPr lang="ru-RU" sz="56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1.Продолжать 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знакомство детей с историей Урала, через восприятие произведений, уральского писателя П. П. Бажова.</a:t>
            </a:r>
          </a:p>
          <a:p>
            <a:pPr algn="just">
              <a:lnSpc>
                <a:spcPct val="120000"/>
              </a:lnSpc>
              <a:spcAft>
                <a:spcPts val="1000"/>
              </a:spcAft>
            </a:pP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2. </a:t>
            </a:r>
            <a:r>
              <a:rPr lang="ru-RU" sz="56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Воспитывать 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у детей любовь к родному краю, традициям и обычаям Урала, через художественную литературу.</a:t>
            </a:r>
          </a:p>
          <a:p>
            <a:pPr algn="just">
              <a:lnSpc>
                <a:spcPct val="120000"/>
              </a:lnSpc>
              <a:spcAft>
                <a:spcPts val="1000"/>
              </a:spcAft>
            </a:pP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3</a:t>
            </a:r>
            <a:r>
              <a:rPr lang="ru-RU" sz="56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 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Формирование нравственных ценностей у детей дошкольного возраста через знакомство с творчеством уральского писателя П. П. Бажова</a:t>
            </a:r>
            <a:r>
              <a:rPr lang="ru-RU" sz="56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</a:t>
            </a:r>
          </a:p>
          <a:p>
            <a:pPr algn="l">
              <a:lnSpc>
                <a:spcPct val="120000"/>
              </a:lnSpc>
              <a:spcAft>
                <a:spcPts val="1000"/>
              </a:spcAft>
            </a:pPr>
            <a:r>
              <a:rPr lang="ru-RU" sz="56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                                                            </a:t>
            </a:r>
            <a:r>
              <a:rPr lang="ru-RU" sz="48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ПОДГОТОВИТЕЛЬНАЯ  К ШКОЛЕ ГРУППА</a:t>
            </a:r>
          </a:p>
          <a:p>
            <a:pPr algn="l">
              <a:lnSpc>
                <a:spcPct val="120000"/>
              </a:lnSpc>
              <a:spcAft>
                <a:spcPts val="1000"/>
              </a:spcAft>
            </a:pPr>
            <a:r>
              <a:rPr lang="ru-RU" sz="56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			</a:t>
            </a:r>
            <a:r>
              <a:rPr lang="ru-RU" sz="56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Воспитатели: Костромина Оксана Васильевна</a:t>
            </a:r>
          </a:p>
          <a:p>
            <a:pPr algn="l">
              <a:lnSpc>
                <a:spcPct val="120000"/>
              </a:lnSpc>
              <a:spcAft>
                <a:spcPts val="1000"/>
              </a:spcAft>
            </a:pP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56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                                                                                      Зарывных Светлана Владимировна</a:t>
            </a:r>
            <a:endParaRPr lang="ru-RU" sz="5600" dirty="0">
              <a:solidFill>
                <a:schemeClr val="tx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endParaRPr lang="ru-RU" sz="1800" dirty="0"/>
          </a:p>
        </p:txBody>
      </p:sp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4" y="0"/>
            <a:ext cx="3839974" cy="2924944"/>
          </a:xfrm>
          <a:prstGeom prst="rect">
            <a:avLst/>
          </a:prstGeom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5155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388" y="0"/>
            <a:ext cx="924877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32240" y="274638"/>
            <a:ext cx="1954560" cy="1129010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ЛЕПКА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 соленого теста</a:t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«Малахитовая шкатулка»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C:\Users\Oksana\Desktop\бажов\20220125_103648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30" t="20727" r="11458" b="28953"/>
          <a:stretch/>
        </p:blipFill>
        <p:spPr bwMode="auto">
          <a:xfrm rot="5400000">
            <a:off x="-138917" y="3790688"/>
            <a:ext cx="3373161" cy="201622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 descr="C:\Users\Oksana\Desktop\бажов\20220125_104242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09" b="36111"/>
          <a:stretch/>
        </p:blipFill>
        <p:spPr bwMode="auto">
          <a:xfrm rot="5400000">
            <a:off x="2381362" y="3934706"/>
            <a:ext cx="3373161" cy="172819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Рисунок 9" descr="C:\Users\Oksana\Desktop\бажов\IMG-20220125-WA0030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07" y="154384"/>
            <a:ext cx="2088232" cy="269855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Рисунок 10" descr="C:\Users\Oksana\Desktop\бажов\IMG-20220125-WA0029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65398"/>
            <a:ext cx="1942177" cy="26875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Рисунок 11" descr="C:\Users\Oksana\Desktop\бажов\20220125_104255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145645" y="591753"/>
            <a:ext cx="2687538" cy="183482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Рисунок 12" descr="C:\Users\Oksana\Desktop\бажов\IMG-20220125-WA0038.jpg"/>
          <p:cNvPicPr/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43" r="24840"/>
          <a:stretch/>
        </p:blipFill>
        <p:spPr bwMode="auto">
          <a:xfrm>
            <a:off x="6262812" y="1916832"/>
            <a:ext cx="2663190" cy="23907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Рисунок 13" descr="C:\Users\Oksana\Desktop\бажов\IMG-20220125-WA0039.jpg"/>
          <p:cNvPicPr/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218"/>
          <a:stretch/>
        </p:blipFill>
        <p:spPr bwMode="auto">
          <a:xfrm>
            <a:off x="6202724" y="4541398"/>
            <a:ext cx="2686050" cy="226885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9450295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77" y="0"/>
            <a:ext cx="9132524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892480" cy="562074"/>
          </a:xfrm>
        </p:spPr>
        <p:txBody>
          <a:bodyPr>
            <a:noAutofit/>
          </a:bodyPr>
          <a:lstStyle/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Мастерская Данилы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рисование « Каменного цветка» красками или карандашами (по выбору детей).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C:\Users\Oksana\Desktop\Новая папка\20220128_102920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18" t="18590" r="2513" b="5063"/>
          <a:stretch/>
        </p:blipFill>
        <p:spPr bwMode="auto">
          <a:xfrm rot="5400000">
            <a:off x="3556717" y="3330358"/>
            <a:ext cx="4057015" cy="26924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 descr="C:\Users\Oksana\Desktop\Новая папка\20220128_132034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87" b="5556"/>
          <a:stretch/>
        </p:blipFill>
        <p:spPr bwMode="auto">
          <a:xfrm rot="5400000">
            <a:off x="-196512" y="1272849"/>
            <a:ext cx="2060407" cy="118813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 descr="C:\Users\Oksana\Desktop\Новая папка\20220128_132041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78" b="3171"/>
          <a:stretch/>
        </p:blipFill>
        <p:spPr bwMode="auto">
          <a:xfrm rot="5400000">
            <a:off x="1261420" y="1199803"/>
            <a:ext cx="2094333" cy="136815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 descr="C:\Users\Oksana\Desktop\Новая папка\20220128_100843.jpg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769" r="44872"/>
          <a:stretch/>
        </p:blipFill>
        <p:spPr bwMode="auto">
          <a:xfrm rot="5400000">
            <a:off x="-25977" y="3494906"/>
            <a:ext cx="3276600" cy="30861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Рисунок 8" descr="C:\Users\Oksana\Desktop\Новая папка\20220128_102747.jpg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80" r="2164" b="23397"/>
          <a:stretch/>
        </p:blipFill>
        <p:spPr bwMode="auto">
          <a:xfrm rot="5400000">
            <a:off x="5775419" y="2153573"/>
            <a:ext cx="4326255" cy="198056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Рисунок 9" descr="C:\Users\Oksana\Desktop\Новая папка\20220128_132047.jpg"/>
          <p:cNvPicPr/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94" t="17734" r="1420" b="4881"/>
          <a:stretch/>
        </p:blipFill>
        <p:spPr bwMode="auto">
          <a:xfrm rot="5400000">
            <a:off x="2902042" y="1189082"/>
            <a:ext cx="2094335" cy="138959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737068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8519" cy="6853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03384" y="274638"/>
            <a:ext cx="5983415" cy="1066130"/>
          </a:xfrm>
        </p:spPr>
        <p:txBody>
          <a:bodyPr>
            <a:normAutofit/>
          </a:bodyPr>
          <a:lstStyle/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Итогом недели П.Бажова: просмотр мультфильма «Золотой волос» , викторина по сказам П.Бажова, </a:t>
            </a:r>
            <a:r>
              <a:rPr lang="ru-RU" sz="1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выбор детьми 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картинки для раскрашивания.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C:\Users\Oksana\Desktop\Новая папка\20220128_160944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68" b="15171"/>
          <a:stretch/>
        </p:blipFill>
        <p:spPr bwMode="auto">
          <a:xfrm rot="5400000">
            <a:off x="1084057" y="3400436"/>
            <a:ext cx="4755471" cy="178826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 descr="C:\Users\Oksana\Desktop\Новая папка\20220128_161610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983" r="5133" b="19575"/>
          <a:stretch/>
        </p:blipFill>
        <p:spPr bwMode="auto">
          <a:xfrm rot="5400000">
            <a:off x="4324930" y="3438721"/>
            <a:ext cx="4714626" cy="172819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 descr="C:\Users\Oksana\Desktop\Новая папка\20220128_161720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13" t="39957" r="4278" b="24262"/>
          <a:stretch/>
        </p:blipFill>
        <p:spPr bwMode="auto">
          <a:xfrm rot="5400000">
            <a:off x="5964411" y="3498766"/>
            <a:ext cx="4761517" cy="159766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Рисунок 8" descr="C:\Users\Oksana\Desktop\Новая папка\20220128_163648.jpg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5" t="34621" b="27740"/>
          <a:stretch/>
        </p:blipFill>
        <p:spPr bwMode="auto">
          <a:xfrm rot="5400000">
            <a:off x="2702450" y="3570311"/>
            <a:ext cx="4747114" cy="144016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699792" cy="33775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713839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388" y="0"/>
            <a:ext cx="924877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b="1" i="1" dirty="0">
                <a:latin typeface="Times New Roman"/>
                <a:ea typeface="Calibri"/>
                <a:cs typeface="Times New Roman"/>
              </a:rPr>
              <a:t>Организация выставки книг П.П.Бажова </a:t>
            </a:r>
            <a:r>
              <a:rPr lang="ru-RU" sz="2400" b="1" i="1" dirty="0" smtClean="0">
                <a:latin typeface="Times New Roman"/>
                <a:ea typeface="Calibri"/>
                <a:cs typeface="Times New Roman"/>
              </a:rPr>
              <a:t/>
            </a:r>
            <a:br>
              <a:rPr lang="ru-RU" sz="2400" b="1" i="1" dirty="0" smtClean="0">
                <a:latin typeface="Times New Roman"/>
                <a:ea typeface="Calibri"/>
                <a:cs typeface="Times New Roman"/>
              </a:rPr>
            </a:br>
            <a:r>
              <a:rPr lang="ru-RU" sz="2400" dirty="0" smtClean="0">
                <a:latin typeface="Times New Roman"/>
                <a:ea typeface="Calibri"/>
                <a:cs typeface="Times New Roman"/>
              </a:rPr>
              <a:t>и</a:t>
            </a:r>
            <a:r>
              <a:rPr lang="ru-RU" sz="2400" dirty="0">
                <a:latin typeface="Times New Roman"/>
                <a:ea typeface="Calibri"/>
                <a:cs typeface="Times New Roman"/>
              </a:rPr>
              <a:t> рисунков к прочитанным книгам.</a:t>
            </a:r>
            <a:r>
              <a:rPr lang="ru-RU" sz="2000" dirty="0">
                <a:ea typeface="Calibri"/>
                <a:cs typeface="Times New Roman"/>
              </a:rPr>
              <a:t/>
            </a:r>
            <a:br>
              <a:rPr lang="ru-RU" sz="2000" dirty="0">
                <a:ea typeface="Calibri"/>
                <a:cs typeface="Times New Roman"/>
              </a:rPr>
            </a:br>
            <a:endParaRPr lang="ru-RU" sz="2400" dirty="0"/>
          </a:p>
        </p:txBody>
      </p:sp>
      <p:pic>
        <p:nvPicPr>
          <p:cNvPr id="3074" name="Picture 2" descr="C:\Users\Oksana\Desktop\бажов\20220124_153731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2650" y="2278994"/>
            <a:ext cx="4625488" cy="3469116"/>
          </a:xfrm>
          <a:prstGeom prst="rect">
            <a:avLst/>
          </a:prstGeom>
          <a:ln w="38100" cap="sq">
            <a:solidFill>
              <a:schemeClr val="accent3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2780928"/>
            <a:ext cx="4882941" cy="3660279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644008" y="2231498"/>
            <a:ext cx="44999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Рисование сказки «Серебряное Копытце».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660390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6674"/>
            <a:ext cx="9098117" cy="68632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626968" cy="2290266"/>
          </a:xfrm>
        </p:spPr>
        <p:txBody>
          <a:bodyPr>
            <a:normAutofit/>
          </a:bodyPr>
          <a:lstStyle/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Восприятие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удожественной литературы и просмотр некоторых сказов П.Бажова «Огневушка-поскакушка», «Голубая змейка», «Синюшкин колодец», «Медной горы хозяйка», «Каменный цветок». 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C:\Users\Oksana\Desktop\Новая папка\20220126_162511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64" t="32843" r="27767" b="6801"/>
          <a:stretch/>
        </p:blipFill>
        <p:spPr bwMode="auto">
          <a:xfrm rot="5400000">
            <a:off x="5989848" y="382352"/>
            <a:ext cx="3212976" cy="24482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 descr="C:\Users\Oksana\Desktop\Новая папка\20220128_082013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73" t="5288" r="5237" b="7158"/>
          <a:stretch/>
        </p:blipFill>
        <p:spPr bwMode="auto">
          <a:xfrm rot="5400000">
            <a:off x="116813" y="3131660"/>
            <a:ext cx="3653790" cy="352839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 descr="C:\Users\Oksana\Desktop\Новая папка\20220128_093727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782"/>
          <a:stretch/>
        </p:blipFill>
        <p:spPr bwMode="auto">
          <a:xfrm>
            <a:off x="4733106" y="3356992"/>
            <a:ext cx="3943350" cy="325399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0558564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388" y="0"/>
            <a:ext cx="924877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15816" y="128041"/>
            <a:ext cx="5904656" cy="780679"/>
          </a:xfrm>
        </p:spPr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>
                <a:latin typeface="Times New Roman"/>
                <a:ea typeface="Calibri"/>
                <a:cs typeface="Times New Roman"/>
              </a:rPr>
              <a:t>Взаимодействие с родителями</a:t>
            </a:r>
            <a:r>
              <a:rPr lang="ru-RU" sz="2000" b="1" dirty="0">
                <a:ea typeface="Calibri"/>
                <a:cs typeface="Times New Roman"/>
              </a:rPr>
              <a:t/>
            </a:r>
            <a:br>
              <a:rPr lang="ru-RU" sz="2000" b="1" dirty="0">
                <a:ea typeface="Calibri"/>
                <a:cs typeface="Times New Roman"/>
              </a:rPr>
            </a:br>
            <a:r>
              <a:rPr lang="ru-RU" sz="2400" dirty="0">
                <a:latin typeface="Times New Roman"/>
                <a:ea typeface="Calibri"/>
              </a:rPr>
              <a:t>Вернисаж творчества </a:t>
            </a:r>
            <a:r>
              <a:rPr lang="ru-RU" sz="2400" dirty="0" smtClean="0">
                <a:latin typeface="Times New Roman"/>
                <a:ea typeface="Calibri"/>
              </a:rPr>
              <a:t>родителей и детей.</a:t>
            </a:r>
            <a:endParaRPr lang="ru-RU" sz="2400" dirty="0"/>
          </a:p>
        </p:txBody>
      </p:sp>
      <p:pic>
        <p:nvPicPr>
          <p:cNvPr id="7" name="Рисунок 6" descr="C:\Users\Oksana\Desktop\бажов\IMG-20220124-WA0016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83" b="1310"/>
          <a:stretch/>
        </p:blipFill>
        <p:spPr bwMode="auto">
          <a:xfrm>
            <a:off x="5192322" y="4097722"/>
            <a:ext cx="3815649" cy="2604440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 descr="C:\Users\Oksana\Desktop\бажов\20220124_143958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8251" y="1052736"/>
            <a:ext cx="3810000" cy="2857500"/>
          </a:xfrm>
          <a:prstGeom prst="rect">
            <a:avLst/>
          </a:prstGeom>
          <a:ln w="38100" cap="sq">
            <a:solidFill>
              <a:srgbClr val="00B05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 descr="C:\Users\Oksana\Desktop\бажов\20220124_143940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2" t="8333" r="13782" b="9829"/>
          <a:stretch/>
        </p:blipFill>
        <p:spPr bwMode="auto">
          <a:xfrm>
            <a:off x="98274" y="4097722"/>
            <a:ext cx="3753024" cy="2616125"/>
          </a:xfrm>
          <a:prstGeom prst="rect">
            <a:avLst/>
          </a:prstGeom>
          <a:ln w="38100" cap="sq">
            <a:solidFill>
              <a:srgbClr val="FFFF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Рисунок 9" descr="C:\Users\Oksana\Desktop\бажов\20220124_143934.jpg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70" t="11859" r="4233" b="7935"/>
          <a:stretch/>
        </p:blipFill>
        <p:spPr bwMode="auto">
          <a:xfrm rot="5400000">
            <a:off x="-476518" y="476517"/>
            <a:ext cx="3516982" cy="2563947"/>
          </a:xfrm>
          <a:prstGeom prst="rect">
            <a:avLst/>
          </a:prstGeom>
          <a:ln w="38100" cap="sq">
            <a:solidFill>
              <a:srgbClr val="00206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Рисунок 11" descr="C:\Users\Oksana\Desktop\Новая папка\20220126_125356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8631" y="1600940"/>
            <a:ext cx="3105150" cy="232854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1346411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928"/>
            <a:ext cx="9132247" cy="68303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Разучивание детьми стихов о камнях самоцветах, показ их на слайдах, что из них можно сделать.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C:\Users\Oksana\Desktop\Новая папка\20220127_093513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59" t="13247" r="12820" b="18590"/>
          <a:stretch/>
        </p:blipFill>
        <p:spPr bwMode="auto">
          <a:xfrm rot="5400000">
            <a:off x="323863" y="2076184"/>
            <a:ext cx="4681339" cy="338586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 descr="C:\Users\Oksana\Desktop\Новая папка\20220127_093645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283559" y="2061260"/>
            <a:ext cx="4681338" cy="33843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232443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38" y="0"/>
            <a:ext cx="9084461" cy="6853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75240" cy="922114"/>
          </a:xfrm>
        </p:spPr>
        <p:txBody>
          <a:bodyPr>
            <a:noAutofit/>
          </a:bodyPr>
          <a:lstStyle/>
          <a:p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Заочная обзорная экскурсия по </a:t>
            </a: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городу Екатеринбургу, по Бажовским местам.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Знакомство с Уральскими горами,</a:t>
            </a: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красивыми местами– скалами,  лугами,  вековыми деревьями. 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Но лучше всего об этих местах написал П.П.Бажов.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Беседа о природных богатствах Урала.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C:\Users\Oksana\Desktop\Новая папка\20220128_091700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14" t="5721" r="16586"/>
          <a:stretch/>
        </p:blipFill>
        <p:spPr bwMode="auto">
          <a:xfrm rot="5400000">
            <a:off x="67749" y="2104410"/>
            <a:ext cx="4861173" cy="419798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Объект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3104" y="1484784"/>
            <a:ext cx="3834745" cy="2592288"/>
          </a:xfrm>
          <a:prstGeom prst="rect">
            <a:avLst/>
          </a:prstGeom>
        </p:spPr>
      </p:pic>
      <p:pic>
        <p:nvPicPr>
          <p:cNvPr id="7" name="Объект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3104" y="4419426"/>
            <a:ext cx="3997557" cy="2249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91790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8519" cy="68536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640960" cy="1426170"/>
          </a:xfrm>
        </p:spPr>
        <p:txBody>
          <a:bodyPr>
            <a:noAutofit/>
          </a:bodyPr>
          <a:lstStyle/>
          <a:p>
            <a:pPr algn="l">
              <a:spcAft>
                <a:spcPts val="0"/>
              </a:spcAft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Познавательное развитие «В гости к Хозяйке медной горы».</a:t>
            </a:r>
            <a:b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 входа в Мастерскую сидит опечаленный Данила мастер. Злой волшебник Камнепад завалил вход в мастерскую и заколдовал его. Чтобы убрать камни, дети проводили опыты и убирали по одному камню. Когда вход в мастерскую был разобран, дети</a:t>
            </a:r>
            <a:r>
              <a:rPr lang="ru-RU" sz="1400" dirty="0" smtClean="0">
                <a:latin typeface="Times New Roman"/>
              </a:rPr>
              <a:t> 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учились из трех цветов пластилина создавать удивительный мир камней- самоцветов и  и лепить бусы. В конце занятия Хозяйка угощала детей из шкатулки камнями самоцветами(конфетками), а они выбирали, если понравилось занятие, то цветок, если нет, то уголек.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C:\Users\Oksana\Desktop\Новая папка\20220127_095301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36" t="30128"/>
          <a:stretch/>
        </p:blipFill>
        <p:spPr bwMode="auto">
          <a:xfrm rot="5400000">
            <a:off x="-465463" y="2432259"/>
            <a:ext cx="2809901" cy="182297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 descr="C:\Users\Oksana\Desktop\Новая папка\20220127_100014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86" t="25831" r="135" b="32579"/>
          <a:stretch/>
        </p:blipFill>
        <p:spPr bwMode="auto">
          <a:xfrm rot="5400000">
            <a:off x="963554" y="3832126"/>
            <a:ext cx="3117240" cy="128086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 descr="C:\Users\Oksana\Desktop\Новая папка\20220127_101645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69" t="10043" b="5739"/>
          <a:stretch/>
        </p:blipFill>
        <p:spPr bwMode="auto">
          <a:xfrm rot="5400000">
            <a:off x="4583562" y="2286734"/>
            <a:ext cx="2771750" cy="203721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Рисунок 9" descr="C:\Users\Oksana\Desktop\Новая папка\20220127_102639.jpg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6" t="13246" r="-160" b="-641"/>
          <a:stretch/>
        </p:blipFill>
        <p:spPr bwMode="auto">
          <a:xfrm rot="5400000">
            <a:off x="6515275" y="4121029"/>
            <a:ext cx="3269352" cy="197132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Рисунок 10" descr="C:\Users\Oksana\Desktop\Новая папка\20220127_101818.jpg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376"/>
          <a:stretch/>
        </p:blipFill>
        <p:spPr bwMode="auto">
          <a:xfrm rot="5400000">
            <a:off x="2747334" y="4663811"/>
            <a:ext cx="2636912" cy="157986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1915939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388" y="0"/>
            <a:ext cx="924877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i="1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Работа в художественной мастерской.</a:t>
            </a:r>
            <a:br>
              <a:rPr lang="ru-RU" sz="2400" b="1" i="1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</a:b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Рисование малахита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 descr="4195696_mx_3 (264x186, 43Kb)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28" y="3068960"/>
            <a:ext cx="2942697" cy="201622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3296623" y="1412776"/>
            <a:ext cx="539880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Нарезали </a:t>
            </a: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гофрированный картон полосами различной ширины и </a:t>
            </a:r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размазали </a:t>
            </a: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ими </a:t>
            </a:r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гуашь, нанесенную </a:t>
            </a: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на поверхность, смешивая </a:t>
            </a:r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ее. </a:t>
            </a: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Рука, направляющая картон, должна слегка подрагивать, чтобы рисунок приобрел извилистую форму. 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 descr="C:\Users\Oksana\Desktop\бажов\20220124_161114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573016"/>
            <a:ext cx="3835400" cy="2876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4195696_mx_2 (264x185, 36Kb)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28" y="908720"/>
            <a:ext cx="2880320" cy="207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C:\Users\Oksana\Desktop\Новая папка\20220126_125405.jpg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7" t="2778" r="5449" b="17948"/>
          <a:stretch/>
        </p:blipFill>
        <p:spPr bwMode="auto">
          <a:xfrm>
            <a:off x="2050979" y="4739468"/>
            <a:ext cx="2491289" cy="1940599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5168208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469" y="-49026"/>
            <a:ext cx="9156469" cy="6907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3184" y="-162273"/>
            <a:ext cx="8229600" cy="1143000"/>
          </a:xfrm>
        </p:spPr>
        <p:txBody>
          <a:bodyPr>
            <a:normAutofit/>
          </a:bodyPr>
          <a:lstStyle/>
          <a:p>
            <a:r>
              <a:rPr lang="ru-RU" sz="1800" b="1" dirty="0" smtClean="0"/>
              <a:t>Аппликация «Хозяйка медной горы» и ящерицы</a:t>
            </a:r>
            <a:endParaRPr lang="ru-RU" sz="1800" b="1" dirty="0"/>
          </a:p>
        </p:txBody>
      </p:sp>
      <p:pic>
        <p:nvPicPr>
          <p:cNvPr id="5" name="Рисунок 4" descr="C:\Users\Oksana\Desktop\Новая папка\20220128_132939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62706" y="1034914"/>
            <a:ext cx="2484635" cy="1800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Oksana\Desktop\Новая папка\20220128_132143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3" t="11752" r="14343"/>
          <a:stretch/>
        </p:blipFill>
        <p:spPr bwMode="auto">
          <a:xfrm rot="5400000">
            <a:off x="1796443" y="1083569"/>
            <a:ext cx="2484613" cy="174549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 descr="C:\Users\Oksana\Desktop\Новая папка\20220128_132138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50" t="14530" r="2244" b="8975"/>
          <a:stretch/>
        </p:blipFill>
        <p:spPr bwMode="auto">
          <a:xfrm rot="5400000">
            <a:off x="3737347" y="995820"/>
            <a:ext cx="2484611" cy="192099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 descr="C:\Users\Oksana\Desktop\ФОТО бажов\IMG-20220126-WA0009.jpg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3" t="20673" r="11699"/>
          <a:stretch/>
        </p:blipFill>
        <p:spPr bwMode="auto">
          <a:xfrm>
            <a:off x="611560" y="3622923"/>
            <a:ext cx="2427189" cy="308479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Рисунок 8" descr="C:\Users\Oksana\Desktop\ФОТО бажов\IMG-20220126-WA0010.jpg"/>
          <p:cNvPicPr/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46" t="1803" r="8493" b="9495"/>
          <a:stretch/>
        </p:blipFill>
        <p:spPr bwMode="auto">
          <a:xfrm>
            <a:off x="5940152" y="2038350"/>
            <a:ext cx="3062605" cy="481965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Рисунок 9" descr="C:\Users\Oksana\Desktop\ФОТО бажов\IMG-20220126-WA0017.jpg"/>
          <p:cNvPicPr/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45" r="16346"/>
          <a:stretch/>
        </p:blipFill>
        <p:spPr bwMode="auto">
          <a:xfrm>
            <a:off x="3275856" y="3607983"/>
            <a:ext cx="2319020" cy="311467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99966073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1004</TotalTime>
  <Words>193</Words>
  <Application>Microsoft Office PowerPoint</Application>
  <PresentationFormat>Экран (4:3)</PresentationFormat>
  <Paragraphs>21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ТВОРЧЕСТВО П.БАЖОВА</vt:lpstr>
      <vt:lpstr>Организация выставки книг П.П.Бажова  и рисунков к прочитанным книгам. </vt:lpstr>
      <vt:lpstr>Восприятие художественной литературы и просмотр некоторых сказов П.Бажова «Огневушка-поскакушка», «Голубая змейка», «Синюшкин колодец», «Медной горы хозяйка», «Каменный цветок». </vt:lpstr>
      <vt:lpstr>Взаимодействие с родителями Вернисаж творчества родителей и детей.</vt:lpstr>
      <vt:lpstr>Разучивание детьми стихов о камнях самоцветах, показ их на слайдах, что из них можно сделать.</vt:lpstr>
      <vt:lpstr>Заочная обзорная экскурсия по городу Екатеринбургу, по Бажовским местам. Знакомство с Уральскими горами, красивыми местами– скалами,  лугами,  вековыми деревьями. Но лучше всего об этих местах написал П.П.Бажов. Беседа о природных богатствах Урала.</vt:lpstr>
      <vt:lpstr> Познавательное развитие «В гости к Хозяйке медной горы».  У входа в Мастерскую сидит опечаленный Данила мастер. Злой волшебник Камнепад завалил вход в мастерскую и заколдовал его. Чтобы убрать камни, дети проводили опыты и убирали по одному камню. Когда вход в мастерскую был разобран, дети  учились из трех цветов пластилина создавать удивительный мир камней- самоцветов и  и лепить бусы. В конце занятия Хозяйка угощала детей из шкатулки камнями самоцветами(конфетками), а они выбирали, если понравилось занятие, то цветок, если нет, то уголек.</vt:lpstr>
      <vt:lpstr>Работа в художественной мастерской. Рисование малахита</vt:lpstr>
      <vt:lpstr>Аппликация «Хозяйка медной горы» и ящерицы</vt:lpstr>
      <vt:lpstr>ЛЕПКА из соленого теста «Малахитовая шкатулка»</vt:lpstr>
      <vt:lpstr>Мастерская Данилы: рисование « Каменного цветка» красками или карандашами (по выбору детей).</vt:lpstr>
      <vt:lpstr>Итогом недели П.Бажова: просмотр мультфильма «Золотой волос» , викторина по сказам П.Бажова, выбор детьми  картинки для раскрашивания.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Oksana</cp:lastModifiedBy>
  <cp:revision>206</cp:revision>
  <dcterms:modified xsi:type="dcterms:W3CDTF">2022-01-30T07:18:30Z</dcterms:modified>
</cp:coreProperties>
</file>