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95" r:id="rId2"/>
    <p:sldId id="383" r:id="rId3"/>
    <p:sldId id="392" r:id="rId4"/>
    <p:sldId id="385" r:id="rId5"/>
    <p:sldId id="393" r:id="rId6"/>
    <p:sldId id="386" r:id="rId7"/>
    <p:sldId id="387" r:id="rId8"/>
    <p:sldId id="397" r:id="rId9"/>
    <p:sldId id="396" r:id="rId10"/>
    <p:sldId id="38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687D8-079B-4879-B7F5-C16B0A61E45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080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НС\Desktop\разное\1613658283_11-p-fon-dlya-prezentatsii-deti-v-detskom-sadu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98"/>
            <a:ext cx="9144000" cy="681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130425"/>
            <a:ext cx="7414592" cy="137058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АДАПТАЦИЯ ДЕТЕЙ РАННЕГО ВОЗРАСТА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>Воспитатель: Костромина Оксана Васильевна</a:t>
            </a:r>
          </a:p>
          <a:p>
            <a:r>
              <a:rPr lang="ru-RU" sz="2200" dirty="0">
                <a:solidFill>
                  <a:prstClr val="black"/>
                </a:solidFill>
                <a:ea typeface="+mj-ea"/>
                <a:cs typeface="+mj-cs"/>
              </a:rPr>
              <a:t>Адаптация- это не только процесс привыкания ребенка к дошкольному учреждению, но и выработка умений и навыков в повседневной жизни.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087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НС\Desktop\разное\69b90ed4e4087e02faaaccf33a843df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2" y="-1032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192688" cy="221825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Процесс адаптации детей можно сравнить с тем, как собираясь пересаживать дерево, готовят участок, окапывают  дерево, стараясь не повредить его корневую систему, пересаживать его вместе с землей. Несмотря на все это  дерево на новом месте болеет, пока не приживется. Поэтому нам с вами важно быть терпеливыми, заботливыми «садовниками».</a:t>
            </a:r>
            <a:endParaRPr lang="ru-RU" sz="2000" b="1" dirty="0"/>
          </a:p>
        </p:txBody>
      </p:sp>
      <p:pic>
        <p:nvPicPr>
          <p:cNvPr id="4098" name="Picture 2" descr="C:\Users\ДНС\Desktop\фото окт\20221009_23152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0" t="49701" r="13634" b="1003"/>
          <a:stretch/>
        </p:blipFill>
        <p:spPr bwMode="auto">
          <a:xfrm>
            <a:off x="2051720" y="2492896"/>
            <a:ext cx="4450292" cy="2735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935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разное\69b90ed4e4087e02faaaccf33a843df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2" y="-1032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6779096" cy="108012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каком бы возрасте не пришел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в детский сад, для него это сильное стрессовое переживание.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844824"/>
            <a:ext cx="468052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Ломается стереотип жизни.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latin typeface="Times New Roman"/>
                <a:ea typeface="Calibri"/>
                <a:cs typeface="Times New Roman"/>
              </a:rPr>
              <a:t>Разлука с матерью порождает ощущение тревоги, неуверенности, незащищенности.</a:t>
            </a:r>
            <a:endParaRPr lang="ru-RU" sz="1400" i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Ребенок начинает активно обороняться.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latin typeface="Times New Roman"/>
                <a:ea typeface="Calibri"/>
                <a:cs typeface="Times New Roman"/>
              </a:rPr>
              <a:t>У малыша сохраняется стойкий отрицательный эмоциональный настрой.</a:t>
            </a:r>
            <a:endParaRPr lang="ru-RU" sz="1400" i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5" name="Рисунок 4" descr="C:\Users\ДНС\Desktop\upl_1656509663_752301_z4za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0" t="10861" r="22250" b="-2248"/>
          <a:stretch/>
        </p:blipFill>
        <p:spPr bwMode="auto">
          <a:xfrm>
            <a:off x="6300192" y="1268760"/>
            <a:ext cx="1737360" cy="1859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ДНС\Desktop\rebenok-plachet-v-detskom-sadu-sovety-psihologa-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040" y="3789040"/>
            <a:ext cx="1675224" cy="1618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2177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solidFill>
                  <a:prstClr val="black"/>
                </a:solidFill>
              </a:rPr>
              <a:t>Легкая адаптация: </a:t>
            </a:r>
            <a:r>
              <a:rPr lang="ru-RU" sz="1800" dirty="0" smtClean="0">
                <a:solidFill>
                  <a:prstClr val="black"/>
                </a:solidFill>
              </a:rPr>
              <a:t>поначалу ребенок капризничает, плачет, к 20-му дню пребывания в детском саду нормализуется сон, ребенок нормально ест, не отказывается от контактов со сверстниками и взрослыми, сам идет на контакт. Заболеваемость не более 10 дней без осложнений и без изменений.</a:t>
            </a:r>
            <a:endParaRPr lang="ru-RU" sz="18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95536" y="1412776"/>
            <a:ext cx="4100264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/>
              <a:t>Средняя адаптация: </a:t>
            </a:r>
            <a:r>
              <a:rPr lang="ru-RU" sz="1600" dirty="0" smtClean="0"/>
              <a:t>слезы, крики, странное поведение ребенка. Ребенок отказывается идти в детский сад, но успокаивается постепенно в группе. На фоне такого эмоционального состояния ребенок может заболеть.   Постепенно ребенок становится спокойнее и затем привыкает. Поведенческие реакции восстанавливаются к 30 –</a:t>
            </a:r>
            <a:r>
              <a:rPr lang="ru-RU" sz="1600" dirty="0" err="1" smtClean="0"/>
              <a:t>му</a:t>
            </a:r>
            <a:r>
              <a:rPr lang="ru-RU" sz="1600" dirty="0" smtClean="0"/>
              <a:t> дню пребывания в детском саду. Нервно-психологическое развитие несколько замедляется, снижается речевая активность. </a:t>
            </a:r>
          </a:p>
          <a:p>
            <a:pPr marL="0" indent="0">
              <a:buNone/>
            </a:pPr>
            <a:r>
              <a:rPr lang="ru-RU" sz="1600" dirty="0" smtClean="0"/>
              <a:t>Заболеваемость до двух раз сроком не более 10 дней без осложнений, вес несколько снизился.</a:t>
            </a:r>
            <a:endParaRPr lang="ru-RU" sz="16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1484784"/>
            <a:ext cx="4172272" cy="4641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cs typeface="Times New Roman" panose="02020603050405020304" pitchFamily="18" charset="0"/>
              </a:rPr>
              <a:t>Тяжелая степень:</a:t>
            </a:r>
            <a:r>
              <a:rPr lang="ru-RU" sz="1800" dirty="0" smtClean="0"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cs typeface="Times New Roman" panose="02020603050405020304" pitchFamily="18" charset="0"/>
              </a:rPr>
              <a:t>ребенок никак не может привыкнуть к детскому саду. Начинает часто и длительно болеть. От этого страдает его нервно-психическое развитие: ребенок может забыть новые слова, демонстрировать мнимое неумение есть ложкой, проявляет замкнутость и отчужденность. Поведенческие реакции нормализуются к 60-му дню пребывания в детском саду. Респираторные заболевания более 3х раз сроком более 10 дней. Ребенок не растет, не пребывает в весе в течение 1-2 кварталов.</a:t>
            </a:r>
            <a:endParaRPr lang="ru-RU" sz="1600" b="1" dirty="0"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ДНС\Desktop\image1615338869257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38" b="2202"/>
          <a:stretch/>
        </p:blipFill>
        <p:spPr bwMode="auto">
          <a:xfrm>
            <a:off x="2267744" y="5056813"/>
            <a:ext cx="1872208" cy="17805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ДНС\Desktop\7005b6b1e1c92e1d2135512840115a73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81128"/>
            <a:ext cx="3563888" cy="184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4943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ДНС\Desktop\разное\1614804950_32-p-fon-dlya-prezentatsii-detskii-sad-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84"/>
            <a:ext cx="9168376" cy="6860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Наличие у детей возможных навыков, облегчающих адаптационный период при поступлении в детский сад.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7544" y="908721"/>
            <a:ext cx="4141716" cy="50405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Навыки самообслуживания:</a:t>
            </a: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44007" y="908721"/>
            <a:ext cx="3888433" cy="504055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Игровая деятельность:</a:t>
            </a:r>
            <a:endParaRPr lang="ru-RU" sz="200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283968" y="1484783"/>
            <a:ext cx="2952328" cy="31548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600" dirty="0" smtClean="0"/>
              <a:t>*самостоятельно делает несложные постройки из кубиков:</a:t>
            </a:r>
          </a:p>
          <a:p>
            <a:pPr marL="0" indent="0">
              <a:buNone/>
            </a:pPr>
            <a:r>
              <a:rPr lang="ru-RU" sz="1600" dirty="0" smtClean="0"/>
              <a:t>*повторяет в игре за взрослыми увиденные действия;</a:t>
            </a:r>
          </a:p>
          <a:p>
            <a:pPr marL="0" indent="0">
              <a:buNone/>
            </a:pPr>
            <a:r>
              <a:rPr lang="ru-RU" sz="1600" dirty="0" smtClean="0"/>
              <a:t>*выполняет знакомое движение под музыку;</a:t>
            </a:r>
          </a:p>
          <a:p>
            <a:pPr marL="0" indent="0">
              <a:buNone/>
            </a:pPr>
            <a:r>
              <a:rPr lang="ru-RU" sz="1600" dirty="0" smtClean="0"/>
              <a:t>*играет с различными предметами, объединяя в одной игре два несложных действия (сажает в коляску и катает куклу или достает из коляски и держит).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67544" y="1340769"/>
            <a:ext cx="4032448" cy="23042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*</a:t>
            </a:r>
            <a:r>
              <a:rPr lang="ru-RU" sz="1600" dirty="0" smtClean="0"/>
              <a:t>самостоятельно ест ложкой, умеет пережевывать пищу;</a:t>
            </a:r>
          </a:p>
          <a:p>
            <a:pPr marL="0" indent="0">
              <a:buNone/>
            </a:pPr>
            <a:r>
              <a:rPr lang="ru-RU" sz="1600" dirty="0" smtClean="0"/>
              <a:t>*перед едой моет руки;</a:t>
            </a:r>
          </a:p>
          <a:p>
            <a:pPr marL="0" indent="0">
              <a:buNone/>
            </a:pPr>
            <a:r>
              <a:rPr lang="ru-RU" sz="1600" dirty="0" smtClean="0"/>
              <a:t>*пользуется носовым платком, салфеткой во время приема пищи;</a:t>
            </a:r>
          </a:p>
          <a:p>
            <a:pPr marL="0" indent="0">
              <a:buNone/>
            </a:pPr>
            <a:r>
              <a:rPr lang="ru-RU" sz="1600" dirty="0" smtClean="0"/>
              <a:t>*своевременно просится на горшок;</a:t>
            </a:r>
          </a:p>
          <a:p>
            <a:pPr marL="0" indent="0">
              <a:buNone/>
            </a:pPr>
            <a:r>
              <a:rPr lang="ru-RU" sz="1600" dirty="0" smtClean="0"/>
              <a:t>*снимает расстегнутые и развязанные части своей одежды, обувь(шапку, варежки, носки), пытается одеваться без застегивания.</a:t>
            </a:r>
            <a:endParaRPr lang="ru-RU" sz="1600" dirty="0"/>
          </a:p>
        </p:txBody>
      </p:sp>
      <p:pic>
        <p:nvPicPr>
          <p:cNvPr id="9" name="Рисунок 8" descr="C:\Users\ДНС\Desktop\фото ясли сент\20220923_11113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" t="25640" r="39616" b="4274"/>
          <a:stretch/>
        </p:blipFill>
        <p:spPr bwMode="auto">
          <a:xfrm rot="5400000">
            <a:off x="1848708" y="3658036"/>
            <a:ext cx="1486144" cy="122413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ДНС\Desktop\фото окт\20221014_08404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2" t="2735"/>
          <a:stretch/>
        </p:blipFill>
        <p:spPr bwMode="auto">
          <a:xfrm rot="5400000">
            <a:off x="7181760" y="4871365"/>
            <a:ext cx="1809496" cy="144016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ДНС\Desktop\фото окт\20221014_08405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77882" y="4455366"/>
            <a:ext cx="1719000" cy="125044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 descr="C:\Users\ДНС\Desktop\фото окт\20221011_09233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63358" y="2792154"/>
            <a:ext cx="1710432" cy="1469756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 descr="C:\Users\ДНС\Desktop\фото окт\20221012_152659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8" r="35385" b="16375"/>
          <a:stretch/>
        </p:blipFill>
        <p:spPr bwMode="auto">
          <a:xfrm rot="5400000">
            <a:off x="2860291" y="4925973"/>
            <a:ext cx="1756814" cy="123250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C:\Users\ДНС\Desktop\фото окт\20221005_08320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98745" y="1065681"/>
            <a:ext cx="1564266" cy="1394364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 descr="C:\Users\ДНС\Desktop\фото окт\20221010_160023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3" r="14443" b="16531"/>
          <a:stretch/>
        </p:blipFill>
        <p:spPr bwMode="auto">
          <a:xfrm rot="5400000">
            <a:off x="4369330" y="4915837"/>
            <a:ext cx="1719653" cy="128993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23852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 rot="10800000" flipV="1">
            <a:off x="457200" y="2174875"/>
            <a:ext cx="3754760" cy="39003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Индивидуальные особенности: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395536" y="2492897"/>
            <a:ext cx="3816425" cy="316835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*</a:t>
            </a:r>
            <a:r>
              <a:rPr lang="ru-RU" sz="1800" dirty="0" smtClean="0"/>
              <a:t>любит, когда читают книжки;</a:t>
            </a:r>
          </a:p>
          <a:p>
            <a:pPr marL="0" indent="0">
              <a:buNone/>
            </a:pPr>
            <a:r>
              <a:rPr lang="ru-RU" sz="1800" dirty="0" smtClean="0"/>
              <a:t>*рассматривает картинки;</a:t>
            </a:r>
          </a:p>
          <a:p>
            <a:pPr marL="0" indent="0">
              <a:buNone/>
            </a:pPr>
            <a:r>
              <a:rPr lang="ru-RU" sz="1800" dirty="0" smtClean="0"/>
              <a:t>*Любит слушать музыку;</a:t>
            </a:r>
          </a:p>
          <a:p>
            <a:pPr marL="0" indent="0">
              <a:buNone/>
            </a:pPr>
            <a:r>
              <a:rPr lang="ru-RU" sz="1800" dirty="0" smtClean="0"/>
              <a:t>*любит рисовать, так как умеет.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528550" y="2276871"/>
            <a:ext cx="3715858" cy="360041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Навыки общения:</a:t>
            </a:r>
            <a:endParaRPr lang="ru-RU" sz="2000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4139953" y="2564905"/>
            <a:ext cx="2816262" cy="41839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*</a:t>
            </a:r>
            <a:r>
              <a:rPr lang="ru-RU" sz="1800" dirty="0" smtClean="0"/>
              <a:t>понимает обращенную к нему речь;</a:t>
            </a:r>
          </a:p>
          <a:p>
            <a:pPr marL="0" indent="0">
              <a:buNone/>
            </a:pPr>
            <a:r>
              <a:rPr lang="ru-RU" sz="1800" dirty="0" smtClean="0"/>
              <a:t>*по просьбе взрослого может оказать помощь: подать полотенце, принести ложку;</a:t>
            </a:r>
          </a:p>
          <a:p>
            <a:pPr marL="0" indent="0">
              <a:buNone/>
            </a:pPr>
            <a:r>
              <a:rPr lang="ru-RU" sz="1800" dirty="0" smtClean="0"/>
              <a:t>*понимает слова «нельзя», «надо»;</a:t>
            </a:r>
          </a:p>
          <a:p>
            <a:pPr marL="0" indent="0">
              <a:buNone/>
            </a:pPr>
            <a:r>
              <a:rPr lang="ru-RU" sz="1800" dirty="0" smtClean="0"/>
              <a:t>*любит играть с другими детьми, иногда пытается вступить в контакт;</a:t>
            </a:r>
          </a:p>
          <a:p>
            <a:pPr marL="0" indent="0">
              <a:buNone/>
            </a:pPr>
            <a:r>
              <a:rPr lang="ru-RU" sz="1800" dirty="0" smtClean="0"/>
              <a:t>*обладает положительным опытом общения с посторонними взрослыми.</a:t>
            </a:r>
          </a:p>
        </p:txBody>
      </p:sp>
      <p:pic>
        <p:nvPicPr>
          <p:cNvPr id="1026" name="Picture 2" descr="C:\Users\ДНС\Desktop\фото ясли сент\20220914_16065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5" t="7456" r="32709" b="36612"/>
          <a:stretch/>
        </p:blipFill>
        <p:spPr bwMode="auto">
          <a:xfrm rot="5400000">
            <a:off x="-142212" y="4618858"/>
            <a:ext cx="2527737" cy="17321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C:\Users\ДНС\Desktop\фото ясли сент\20220915_08420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6239" r="22162"/>
          <a:stretch/>
        </p:blipFill>
        <p:spPr bwMode="auto">
          <a:xfrm rot="5400000">
            <a:off x="6919853" y="4677534"/>
            <a:ext cx="2243718" cy="189886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ДНС\Desktop\фото ясли сент\20220921_08415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3" r="10256" b="11624"/>
          <a:stretch/>
        </p:blipFill>
        <p:spPr bwMode="auto">
          <a:xfrm rot="5400000">
            <a:off x="-43082" y="355503"/>
            <a:ext cx="2046029" cy="1656184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ДНС\Desktop\фото ясли сент\20220921_08422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6" t="16582" r="25384" b="26667"/>
          <a:stretch/>
        </p:blipFill>
        <p:spPr bwMode="auto">
          <a:xfrm rot="5400000">
            <a:off x="1596244" y="526999"/>
            <a:ext cx="2035644" cy="132358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ДНС\Desktop\фото ясли сент\20220923_082804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r="4744" b="5983"/>
          <a:stretch/>
        </p:blipFill>
        <p:spPr bwMode="auto">
          <a:xfrm>
            <a:off x="5836560" y="193874"/>
            <a:ext cx="3168352" cy="201273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ДНС\Desktop\фото ясли сент\20220927_102443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6" r="21026"/>
          <a:stretch/>
        </p:blipFill>
        <p:spPr bwMode="auto">
          <a:xfrm rot="5400000">
            <a:off x="3525604" y="14975"/>
            <a:ext cx="2005893" cy="2283654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C:\Users\ДНС\Desktop\фото окт\20221014_083943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7" t="5818" r="10396"/>
          <a:stretch/>
        </p:blipFill>
        <p:spPr bwMode="auto">
          <a:xfrm rot="5400000">
            <a:off x="6998896" y="2327768"/>
            <a:ext cx="1962544" cy="2021952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C:\Users\ДНС\Desktop\фото окт\20221014_085322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1" t="12137" r="128" b="11624"/>
          <a:stretch/>
        </p:blipFill>
        <p:spPr bwMode="auto">
          <a:xfrm rot="5400000">
            <a:off x="1795963" y="4548854"/>
            <a:ext cx="2527735" cy="1872208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9027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НС\Desktop\разное\1614804950_32-p-fon-dlya-prezentatsii-detskii-sad-3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68376" cy="6860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642194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Есть дети, которым очень трудно кушать и спать в незнакомой обстановке.</a:t>
            </a:r>
            <a:br>
              <a:rPr lang="ru-RU" sz="2400" dirty="0" smtClean="0"/>
            </a:br>
            <a:r>
              <a:rPr lang="ru-RU" sz="1800" dirty="0" smtClean="0"/>
              <a:t>Мы заранее знакомили детей со спальней, ходили по ней, показывали как кукла будет спать. Те дети, которые плохо засыпали, сидели возле кроватки, успокаивали, разрешали посидеть, давали с собой игрушку, говорили, что можно просто полежать, закрыв глазки.</a:t>
            </a:r>
            <a:endParaRPr lang="ru-RU" sz="2400" dirty="0"/>
          </a:p>
        </p:txBody>
      </p:sp>
      <p:pic>
        <p:nvPicPr>
          <p:cNvPr id="5" name="Рисунок 4" descr="C:\Users\ДНС\Desktop\фото окт\20221004_14042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1" t="35215" r="7821" b="5982"/>
          <a:stretch/>
        </p:blipFill>
        <p:spPr bwMode="auto">
          <a:xfrm rot="5400000">
            <a:off x="2486598" y="2672916"/>
            <a:ext cx="2802652" cy="180020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ДНС\Desktop\фото ясли сент\20220922_12510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" t="16410" r="3590" b="15726"/>
          <a:stretch/>
        </p:blipFill>
        <p:spPr bwMode="auto">
          <a:xfrm>
            <a:off x="5183424" y="3862596"/>
            <a:ext cx="3436358" cy="18650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ДНС\Desktop\фото ясли сент\20220922_125118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" t="22563" r="3846" b="18633"/>
          <a:stretch/>
        </p:blipFill>
        <p:spPr bwMode="auto">
          <a:xfrm>
            <a:off x="5185744" y="1916832"/>
            <a:ext cx="3436358" cy="165618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6133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НС\Desktop\разное\1117489_11.jpe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08"/>
            <a:ext cx="9144000" cy="686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40960" cy="3744416"/>
          </a:xfrm>
        </p:spPr>
        <p:txBody>
          <a:bodyPr>
            <a:normAutofit/>
          </a:bodyPr>
          <a:lstStyle/>
          <a:p>
            <a:pPr algn="l"/>
            <a:r>
              <a:rPr lang="ru-RU" sz="2200" b="1" dirty="0" smtClean="0"/>
              <a:t>Большинство проблем, связанных с адаптационным периодом, его минует, если он:</a:t>
            </a:r>
            <a:br>
              <a:rPr lang="ru-RU" sz="2200" b="1" dirty="0" smtClean="0"/>
            </a:br>
            <a:r>
              <a:rPr lang="ru-RU" sz="2400" dirty="0" smtClean="0"/>
              <a:t>-</a:t>
            </a:r>
            <a:r>
              <a:rPr lang="ru-RU" sz="1600" dirty="0" smtClean="0"/>
              <a:t>заранее приучен к режиму дня;</a:t>
            </a:r>
            <a:br>
              <a:rPr lang="ru-RU" sz="1600" dirty="0" smtClean="0"/>
            </a:br>
            <a:r>
              <a:rPr lang="ru-RU" sz="1600" dirty="0" smtClean="0"/>
              <a:t>-умеет проситься в туалет;</a:t>
            </a:r>
            <a:br>
              <a:rPr lang="ru-RU" sz="1600" dirty="0" smtClean="0"/>
            </a:br>
            <a:r>
              <a:rPr lang="ru-RU" sz="1600" dirty="0" smtClean="0"/>
              <a:t>-готов к непротертой и разнообразной пище;</a:t>
            </a:r>
            <a:br>
              <a:rPr lang="ru-RU" sz="1600" dirty="0" smtClean="0"/>
            </a:br>
            <a:r>
              <a:rPr lang="ru-RU" sz="1600" dirty="0" smtClean="0"/>
              <a:t>-умеет играть игрушками, интересуется ими;</a:t>
            </a:r>
            <a:br>
              <a:rPr lang="ru-RU" sz="1600" dirty="0" smtClean="0"/>
            </a:br>
            <a:r>
              <a:rPr lang="ru-RU" sz="1600" dirty="0" smtClean="0"/>
              <a:t>-способен хотя бы к кратковременному контакту с </a:t>
            </a:r>
            <a:br>
              <a:rPr lang="ru-RU" sz="1600" dirty="0" smtClean="0"/>
            </a:br>
            <a:r>
              <a:rPr lang="ru-RU" sz="1600" dirty="0" smtClean="0"/>
              <a:t>другими детьми, не боится их;</a:t>
            </a:r>
            <a:br>
              <a:rPr lang="ru-RU" sz="1600" dirty="0" smtClean="0"/>
            </a:br>
            <a:r>
              <a:rPr lang="ru-RU" sz="1600" dirty="0" smtClean="0"/>
              <a:t>-доверяет воспитателю.</a:t>
            </a:r>
            <a:br>
              <a:rPr lang="ru-RU" sz="16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Рисунок 3" descr="C:\Users\ДНС\Desktop\фото ясли сент\20220913_08301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5" t="23761" r="31154" b="21539"/>
          <a:stretch/>
        </p:blipFill>
        <p:spPr bwMode="auto">
          <a:xfrm rot="5400000">
            <a:off x="4968043" y="1020399"/>
            <a:ext cx="2160242" cy="151216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ДНС\Desktop\фото ясли сент\20220920_161704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4"/>
          <a:stretch/>
        </p:blipFill>
        <p:spPr bwMode="auto">
          <a:xfrm rot="5400000">
            <a:off x="6766410" y="874550"/>
            <a:ext cx="2163908" cy="180020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ДНС\Desktop\фото ясли сент\20221003_085935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" t="513" r="26026" b="11111"/>
          <a:stretch/>
        </p:blipFill>
        <p:spPr bwMode="auto">
          <a:xfrm rot="5400000">
            <a:off x="4389949" y="4727175"/>
            <a:ext cx="1804262" cy="165618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ДНС\Desktop\фото ясли сент\20220923_10182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93432" y="3759777"/>
            <a:ext cx="2912540" cy="2283996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C:\Users\ДНС\Desktop\фото ясли сент\20220926_16451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97064" y="2708875"/>
            <a:ext cx="1941830" cy="145605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C:\Users\ДНС\Desktop\фото окт\IMG-20221021-WA0017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0" t="23677" r="21206" b="866"/>
          <a:stretch/>
        </p:blipFill>
        <p:spPr bwMode="auto">
          <a:xfrm>
            <a:off x="179512" y="3930515"/>
            <a:ext cx="1584176" cy="278892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ДНС\Desktop\фото окт\20221020_084131.jp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4" t="7351" r="4231" b="-1881"/>
          <a:stretch/>
        </p:blipFill>
        <p:spPr bwMode="auto">
          <a:xfrm rot="5400000">
            <a:off x="5663951" y="3224810"/>
            <a:ext cx="2064569" cy="1512168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7031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1618373814_7-phonoteka_org-p-yarkii-osennii-fon-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48" y="6872"/>
            <a:ext cx="9161096" cy="695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20203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НАШИ ПРОГУЛКИ</a:t>
            </a:r>
            <a:endParaRPr lang="ru-RU" sz="2000" b="1" dirty="0"/>
          </a:p>
        </p:txBody>
      </p:sp>
      <p:pic>
        <p:nvPicPr>
          <p:cNvPr id="5" name="Рисунок 4" descr="C:\Users\ДНС\Desktop\фото ясли сент\20220923_10183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67"/>
          <a:stretch/>
        </p:blipFill>
        <p:spPr bwMode="auto">
          <a:xfrm rot="5400000">
            <a:off x="-30147" y="326291"/>
            <a:ext cx="2448272" cy="21729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ДНС\Desktop\фото окт\20221005_10085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0704" y="3226799"/>
            <a:ext cx="2537460" cy="1903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ДНС\Desktop\фото окт\20221005_1009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08988" y="4620696"/>
            <a:ext cx="2614295" cy="1960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ДНС\Desktop\фото окт\20221005_100916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" t="25641" r="10384"/>
          <a:stretch/>
        </p:blipFill>
        <p:spPr bwMode="auto">
          <a:xfrm rot="5400000">
            <a:off x="3220597" y="4339521"/>
            <a:ext cx="2750820" cy="17938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ДНС\Desktop\фото окт\20221007_101508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85" b="21710"/>
          <a:stretch/>
        </p:blipFill>
        <p:spPr bwMode="auto">
          <a:xfrm rot="5400000">
            <a:off x="4807004" y="4378503"/>
            <a:ext cx="2697480" cy="18713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ДНС\Desktop\фото окт\20221007_10152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54681" y="579298"/>
            <a:ext cx="2796540" cy="2097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ДНС\Desktop\фото окт\20221011_101729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65808" y="1046862"/>
            <a:ext cx="2640330" cy="1979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ДНС\Desktop\фото окт\20221013_101447.jp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" r="22392" b="23395"/>
          <a:stretch/>
        </p:blipFill>
        <p:spPr bwMode="auto">
          <a:xfrm rot="5400000">
            <a:off x="2150774" y="881673"/>
            <a:ext cx="2586990" cy="20650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ДНС\Desktop\фото окт\20221013_104523.jpg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2" t="6838" r="4487" b="18120"/>
          <a:stretch/>
        </p:blipFill>
        <p:spPr bwMode="auto">
          <a:xfrm rot="5400000">
            <a:off x="6790779" y="3370461"/>
            <a:ext cx="3017520" cy="19824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0953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411760" y="260648"/>
            <a:ext cx="4752528" cy="1152128"/>
          </a:xfrm>
        </p:spPr>
        <p:txBody>
          <a:bodyPr/>
          <a:lstStyle/>
          <a:p>
            <a:r>
              <a:rPr lang="ru-RU" sz="2400" b="1" dirty="0">
                <a:solidFill>
                  <a:prstClr val="black"/>
                </a:solidFill>
              </a:rPr>
              <a:t>Адаптация может считаться законченной, если: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547664" y="1772816"/>
            <a:ext cx="2952328" cy="4353347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>
                <a:solidFill>
                  <a:prstClr val="black"/>
                </a:solidFill>
                <a:ea typeface="+mj-ea"/>
                <a:cs typeface="+mj-cs"/>
              </a:rPr>
              <a:t>-</a:t>
            </a:r>
            <a:r>
              <a:rPr lang="ru-RU" sz="1800" dirty="0" smtClean="0">
                <a:solidFill>
                  <a:prstClr val="black"/>
                </a:solidFill>
                <a:ea typeface="+mj-ea"/>
                <a:cs typeface="+mj-cs"/>
              </a:rPr>
              <a:t>у </a:t>
            </a:r>
            <a:r>
              <a:rPr lang="ru-RU" sz="1800" dirty="0">
                <a:solidFill>
                  <a:prstClr val="black"/>
                </a:solidFill>
                <a:ea typeface="+mj-ea"/>
                <a:cs typeface="+mj-cs"/>
              </a:rPr>
              <a:t>ребенка стабильное положительное эмоциональное состояние;</a:t>
            </a:r>
            <a:br>
              <a:rPr lang="ru-RU" sz="1800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1800" dirty="0" smtClean="0">
                <a:solidFill>
                  <a:prstClr val="black"/>
                </a:solidFill>
                <a:ea typeface="+mj-ea"/>
                <a:cs typeface="+mj-cs"/>
              </a:rPr>
              <a:t>-взаимодействует </a:t>
            </a:r>
            <a:r>
              <a:rPr lang="ru-RU" sz="1800" dirty="0">
                <a:solidFill>
                  <a:prstClr val="black"/>
                </a:solidFill>
                <a:ea typeface="+mj-ea"/>
                <a:cs typeface="+mj-cs"/>
              </a:rPr>
              <a:t>со сверстниками и взрослыми, соблюдает режим дня, хорошо кушает и спокойно спит</a:t>
            </a:r>
            <a:r>
              <a:rPr lang="ru-RU" sz="1800" dirty="0" smtClean="0">
                <a:solidFill>
                  <a:prstClr val="black"/>
                </a:solidFill>
                <a:ea typeface="+mj-ea"/>
                <a:cs typeface="+mj-cs"/>
              </a:rPr>
              <a:t>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prstClr val="black"/>
                </a:solidFill>
                <a:ea typeface="+mj-ea"/>
                <a:cs typeface="+mj-cs"/>
              </a:rPr>
              <a:t>-</a:t>
            </a:r>
            <a:r>
              <a:rPr lang="ru-RU" sz="1800" dirty="0">
                <a:solidFill>
                  <a:prstClr val="black"/>
                </a:solidFill>
                <a:ea typeface="+mj-ea"/>
                <a:cs typeface="+mj-cs"/>
              </a:rPr>
              <a:t>у него отсутствуют заболевания;</a:t>
            </a:r>
            <a:br>
              <a:rPr lang="ru-RU" sz="1800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1800" dirty="0" smtClean="0">
                <a:solidFill>
                  <a:prstClr val="black"/>
                </a:solidFill>
                <a:ea typeface="+mj-ea"/>
                <a:cs typeface="+mj-cs"/>
              </a:rPr>
              <a:t>-есть </a:t>
            </a:r>
            <a:r>
              <a:rPr lang="ru-RU" sz="1800" dirty="0">
                <a:solidFill>
                  <a:prstClr val="black"/>
                </a:solidFill>
                <a:ea typeface="+mj-ea"/>
                <a:cs typeface="+mj-cs"/>
              </a:rPr>
              <a:t>динамика психомоторного развития.</a:t>
            </a:r>
            <a:endParaRPr lang="ru-RU" sz="1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4008" y="1772816"/>
            <a:ext cx="2880320" cy="4353347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>
                <a:solidFill>
                  <a:prstClr val="black"/>
                </a:solidFill>
                <a:ea typeface="+mj-ea"/>
                <a:cs typeface="+mj-cs"/>
              </a:rPr>
              <a:t>-если </a:t>
            </a:r>
            <a:r>
              <a:rPr lang="ru-RU" sz="1800" dirty="0">
                <a:solidFill>
                  <a:prstClr val="black"/>
                </a:solidFill>
                <a:ea typeface="+mj-ea"/>
                <a:cs typeface="+mj-cs"/>
              </a:rPr>
              <a:t>воспитатели и родители ВМЕСТЕ доброжелательно, но настойчиво направим жизнь малыша в новое русло, никаких особых проблем с ребенком (если он физически и психически здоров) не будет.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49164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1152</TotalTime>
  <Words>609</Words>
  <Application>Microsoft Office PowerPoint</Application>
  <PresentationFormat>Экран (4:3)</PresentationFormat>
  <Paragraphs>45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АДАПТАЦИЯ ДЕТЕЙ РАННЕГО ВОЗРАСТА</vt:lpstr>
      <vt:lpstr>В каком бы возрасте не пришел  ребенок в детский сад, для него это сильное стрессовое переживание.</vt:lpstr>
      <vt:lpstr>Легкая адаптация: поначалу ребенок капризничает, плачет, к 20-му дню пребывания в детском саду нормализуется сон, ребенок нормально ест, не отказывается от контактов со сверстниками и взрослыми, сам идет на контакт. Заболеваемость не более 10 дней без осложнений и без изменений.</vt:lpstr>
      <vt:lpstr>Наличие у детей возможных навыков, облегчающих адаптационный период при поступлении в детский сад.</vt:lpstr>
      <vt:lpstr>Презентация PowerPoint</vt:lpstr>
      <vt:lpstr>Есть дети, которым очень трудно кушать и спать в незнакомой обстановке. Мы заранее знакомили детей со спальней, ходили по ней, показывали как кукла будет спать. Те дети, которые плохо засыпали, сидели возле кроватки, успокаивали, разрешали посидеть, давали с собой игрушку, говорили, что можно просто полежать, закрыв глазки.</vt:lpstr>
      <vt:lpstr>Большинство проблем, связанных с адаптационным периодом, его минует, если он: -заранее приучен к режиму дня; -умеет проситься в туалет; -готов к непротертой и разнообразной пище; -умеет играть игрушками, интересуется ими; -способен хотя бы к кратковременному контакту с  другими детьми, не боится их; -доверяет воспитателю.   </vt:lpstr>
      <vt:lpstr>НАШИ ПРОГУЛКИ</vt:lpstr>
      <vt:lpstr>Адаптация может считаться законченной, если:</vt:lpstr>
      <vt:lpstr>Процесс адаптации детей можно сравнить с тем, как собираясь пересаживать дерево, готовят участок, окапывают  дерево, стараясь не повредить его корневую систему, пересаживать его вместе с землей. Несмотря на все это  дерево на новом месте болеет, пока не приживется. Поэтому нам с вами важно быть терпеливыми, заботливыми «садовниками».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ДНС</cp:lastModifiedBy>
  <cp:revision>249</cp:revision>
  <dcterms:modified xsi:type="dcterms:W3CDTF">2022-11-07T08:17:20Z</dcterms:modified>
</cp:coreProperties>
</file>