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5" r:id="rId2"/>
    <p:sldId id="383" r:id="rId3"/>
    <p:sldId id="392" r:id="rId4"/>
    <p:sldId id="385" r:id="rId5"/>
    <p:sldId id="393" r:id="rId6"/>
    <p:sldId id="386" r:id="rId7"/>
    <p:sldId id="387" r:id="rId8"/>
    <p:sldId id="397" r:id="rId9"/>
    <p:sldId id="396" r:id="rId10"/>
    <p:sldId id="3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87D8-079B-4879-B7F5-C16B0A61E4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8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разное\1613658283_11-p-fon-dlya-prezentatsii-deti-v-detskom-sadu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8"/>
            <a:ext cx="9144000" cy="68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0425"/>
            <a:ext cx="7414592" cy="1370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АДАПТАЦИЯ ДЕТЕЙ 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Воспитатель: Костромина Оксана Васильевна</a:t>
            </a:r>
          </a:p>
          <a:p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>Адаптация- это не только процесс привыкания ребенка к дошкольному учреждению, но и выработка умений и навыков в повседневной жизни.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8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разное\69b90ed4e4087e02faaaccf33a843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" y="-10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192688" cy="22182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Процесс адаптации детей можно сравнить с тем, как собираясь пересаживать дерево, готовят участок, окапывают  дерево, стараясь не повредить его корневую систему, пересаживать его вместе с землей. Несмотря на все это  дерево на новом месте болеет, пока не приживется. Поэтому нам с вами важно быть терпеливыми, заботливыми «садовниками».</a:t>
            </a:r>
            <a:endParaRPr lang="ru-RU" sz="2000" b="1" dirty="0"/>
          </a:p>
        </p:txBody>
      </p:sp>
      <p:pic>
        <p:nvPicPr>
          <p:cNvPr id="4098" name="Picture 2" descr="C:\Users\ДНС\Desktop\фото окт\20221009_2315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49701" r="13634" b="1003"/>
          <a:stretch/>
        </p:blipFill>
        <p:spPr bwMode="auto">
          <a:xfrm>
            <a:off x="2051720" y="2492896"/>
            <a:ext cx="4450292" cy="27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3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разное\69b90ed4e4087e02faaaccf33a843df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" y="-10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10801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бы возрасте не пришел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детский сад, для него это сильное стрессовое переживание.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44824"/>
            <a:ext cx="468052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Ломается стереотип жизни.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Разлука с матерью порождает ощущение тревоги, неуверенности, незащищенности.</a:t>
            </a:r>
            <a:endParaRPr lang="ru-RU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Ребенок начинает активно обороняться.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У малыша сохраняется стойкий отрицательный эмоциональный настрой.</a:t>
            </a:r>
            <a:endParaRPr lang="ru-RU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 descr="C:\Users\ДНС\Desktop\upl_1656509663_752301_z4za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0861" r="22250" b="-2248"/>
          <a:stretch/>
        </p:blipFill>
        <p:spPr bwMode="auto">
          <a:xfrm>
            <a:off x="6300192" y="1268760"/>
            <a:ext cx="1737360" cy="185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НС\Desktop\rebenok-plachet-v-detskom-sadu-sovety-psihologa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3789040"/>
            <a:ext cx="1675224" cy="1618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17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Легкая адаптация: </a:t>
            </a:r>
            <a:r>
              <a:rPr lang="ru-RU" sz="1800" dirty="0" smtClean="0">
                <a:solidFill>
                  <a:prstClr val="black"/>
                </a:solidFill>
              </a:rPr>
              <a:t>поначалу ребенок капризничает, плачет, к 20-му дню пребывания в детском саду нормализуется сон, ребенок нормально ест, не отказывается от контактов со сверстниками и взрослыми, сам идет на контакт. Заболеваемость не более 10 дней без осложнений и без изменений.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0026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Средняя адаптация: </a:t>
            </a:r>
            <a:r>
              <a:rPr lang="ru-RU" sz="1600" dirty="0" smtClean="0"/>
              <a:t>слезы, крики, странное поведение ребенка. Ребенок отказывается идти в детский сад, но успокаивается постепенно в группе. На фоне такого эмоционального состояния ребенок может заболеть.   Постепенно ребенок становится спокойнее и затем привыкает. Поведенческие реакции восстанавливаются к 30 –</a:t>
            </a:r>
            <a:r>
              <a:rPr lang="ru-RU" sz="1600" dirty="0" err="1" smtClean="0"/>
              <a:t>му</a:t>
            </a:r>
            <a:r>
              <a:rPr lang="ru-RU" sz="1600" dirty="0" smtClean="0"/>
              <a:t> дню пребывания в детском саду. Нервно-психологическое развитие несколько замедляется, снижается речевая активность. </a:t>
            </a:r>
          </a:p>
          <a:p>
            <a:pPr marL="0" indent="0">
              <a:buNone/>
            </a:pPr>
            <a:r>
              <a:rPr lang="ru-RU" sz="1600" dirty="0" smtClean="0"/>
              <a:t>Заболеваемость до двух раз сроком не более 10 дней без осложнений, вес несколько снизился.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172272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Тяжелая степень: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ребенок никак не может привыкнуть к детскому саду. Начинает часто и длительно болеть. От этого страдает его нервно-психическое развитие: ребенок может забыть новые слова, демонстрировать мнимое неумение есть ложкой, проявляет замкнутость и отчужденность. Поведенческие реакции нормализуются к 60-му дню пребывания в детском саду. Респираторные заболевания более 3х раз сроком более 10 дней. Ребенок не растет, не пребывает в весе в течение 1-2 кварталов.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ДНС\Desktop\image1615338869257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 b="2202"/>
          <a:stretch/>
        </p:blipFill>
        <p:spPr bwMode="auto">
          <a:xfrm>
            <a:off x="2267744" y="5056813"/>
            <a:ext cx="1872208" cy="1780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НС\Desktop\7005b6b1e1c92e1d2135512840115a7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563888" cy="184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94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ДНС\Desktop\разное\1614804950_32-p-fon-dlya-prezentatsii-detskii-sad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4"/>
            <a:ext cx="9168376" cy="68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Наличие у детей возможных навыков, облегчающих адаптационный период при поступлении в детский сад.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08721"/>
            <a:ext cx="4141716" cy="504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Навыки самообслуживания: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7" y="908721"/>
            <a:ext cx="3888433" cy="5040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Игровая деятельность: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283968" y="1484783"/>
            <a:ext cx="2952328" cy="3154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*самостоятельно делает несложные постройки из кубиков:</a:t>
            </a:r>
          </a:p>
          <a:p>
            <a:pPr marL="0" indent="0">
              <a:buNone/>
            </a:pPr>
            <a:r>
              <a:rPr lang="ru-RU" sz="1600" dirty="0" smtClean="0"/>
              <a:t>*повторяет в игре за взрослыми увиденные действия;</a:t>
            </a:r>
          </a:p>
          <a:p>
            <a:pPr marL="0" indent="0">
              <a:buNone/>
            </a:pPr>
            <a:r>
              <a:rPr lang="ru-RU" sz="1600" dirty="0" smtClean="0"/>
              <a:t>*выполняет знакомое движение под музыку;</a:t>
            </a:r>
          </a:p>
          <a:p>
            <a:pPr marL="0" indent="0">
              <a:buNone/>
            </a:pPr>
            <a:r>
              <a:rPr lang="ru-RU" sz="1600" dirty="0" smtClean="0"/>
              <a:t>*играет с различными предметами, объединяя в одной игре два несложных действия (сажает в коляску и катает куклу или достает из коляски и держит).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1340769"/>
            <a:ext cx="4032448" cy="2304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1600" dirty="0" smtClean="0"/>
              <a:t>самостоятельно ест ложкой, умеет пережевывать пищу;</a:t>
            </a:r>
          </a:p>
          <a:p>
            <a:pPr marL="0" indent="0">
              <a:buNone/>
            </a:pPr>
            <a:r>
              <a:rPr lang="ru-RU" sz="1600" dirty="0" smtClean="0"/>
              <a:t>*перед едой моет руки;</a:t>
            </a:r>
          </a:p>
          <a:p>
            <a:pPr marL="0" indent="0">
              <a:buNone/>
            </a:pPr>
            <a:r>
              <a:rPr lang="ru-RU" sz="1600" dirty="0" smtClean="0"/>
              <a:t>*пользуется носовым платком, салфеткой во время приема пищи;</a:t>
            </a:r>
          </a:p>
          <a:p>
            <a:pPr marL="0" indent="0">
              <a:buNone/>
            </a:pPr>
            <a:r>
              <a:rPr lang="ru-RU" sz="1600" dirty="0" smtClean="0"/>
              <a:t>*своевременно просится на горшок;</a:t>
            </a:r>
          </a:p>
          <a:p>
            <a:pPr marL="0" indent="0">
              <a:buNone/>
            </a:pPr>
            <a:r>
              <a:rPr lang="ru-RU" sz="1600" dirty="0" smtClean="0"/>
              <a:t>*снимает расстегнутые и развязанные части своей одежды, обувь(шапку, варежки, носки), пытается одеваться без застегивания.</a:t>
            </a:r>
            <a:endParaRPr lang="ru-RU" sz="1600" dirty="0"/>
          </a:p>
        </p:txBody>
      </p:sp>
      <p:pic>
        <p:nvPicPr>
          <p:cNvPr id="9" name="Рисунок 8" descr="C:\Users\ДНС\Desktop\фото ясли сент\20220923_1111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25640" r="39616" b="4274"/>
          <a:stretch/>
        </p:blipFill>
        <p:spPr bwMode="auto">
          <a:xfrm rot="5400000">
            <a:off x="1848708" y="3658036"/>
            <a:ext cx="1486144" cy="12241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ДНС\Desktop\фото окт\20221014_0840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2735"/>
          <a:stretch/>
        </p:blipFill>
        <p:spPr bwMode="auto">
          <a:xfrm rot="5400000">
            <a:off x="7181760" y="4871365"/>
            <a:ext cx="1809496" cy="144016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ДНС\Desktop\фото окт\20221014_0840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7882" y="4455366"/>
            <a:ext cx="1719000" cy="12504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ДНС\Desktop\фото окт\20221011_0923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3358" y="2792154"/>
            <a:ext cx="1710432" cy="146975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ДНС\Desktop\фото окт\20221012_15265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r="35385" b="16375"/>
          <a:stretch/>
        </p:blipFill>
        <p:spPr bwMode="auto">
          <a:xfrm rot="5400000">
            <a:off x="2860291" y="4925973"/>
            <a:ext cx="1756814" cy="12325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ДНС\Desktop\фото окт\20221005_08320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8745" y="1065681"/>
            <a:ext cx="1564266" cy="139436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C:\Users\ДНС\Desktop\фото окт\20221010_16002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r="14443" b="16531"/>
          <a:stretch/>
        </p:blipFill>
        <p:spPr bwMode="auto">
          <a:xfrm rot="5400000">
            <a:off x="4369330" y="4915837"/>
            <a:ext cx="1719653" cy="12899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8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10800000" flipV="1">
            <a:off x="457200" y="2174875"/>
            <a:ext cx="3754760" cy="3900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Индивидуальные особенности: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95536" y="2492897"/>
            <a:ext cx="3816425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1800" dirty="0" smtClean="0"/>
              <a:t>любит, когда читают книжки;</a:t>
            </a:r>
          </a:p>
          <a:p>
            <a:pPr marL="0" indent="0">
              <a:buNone/>
            </a:pPr>
            <a:r>
              <a:rPr lang="ru-RU" sz="1800" dirty="0" smtClean="0"/>
              <a:t>*рассматривает картинки;</a:t>
            </a:r>
          </a:p>
          <a:p>
            <a:pPr marL="0" indent="0">
              <a:buNone/>
            </a:pPr>
            <a:r>
              <a:rPr lang="ru-RU" sz="1800" dirty="0" smtClean="0"/>
              <a:t>*Любит слушать музыку;</a:t>
            </a:r>
          </a:p>
          <a:p>
            <a:pPr marL="0" indent="0">
              <a:buNone/>
            </a:pPr>
            <a:r>
              <a:rPr lang="ru-RU" sz="1800" dirty="0" smtClean="0"/>
              <a:t>*любит рисовать, так как умеет.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28550" y="2276871"/>
            <a:ext cx="3715858" cy="36004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Навыки общения: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139953" y="2564905"/>
            <a:ext cx="2816262" cy="4183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1800" dirty="0" smtClean="0"/>
              <a:t>понимает обращенную к нему речь;</a:t>
            </a:r>
          </a:p>
          <a:p>
            <a:pPr marL="0" indent="0">
              <a:buNone/>
            </a:pPr>
            <a:r>
              <a:rPr lang="ru-RU" sz="1800" dirty="0" smtClean="0"/>
              <a:t>*по просьбе взрослого может оказать помощь: подать полотенце, принести ложку;</a:t>
            </a:r>
          </a:p>
          <a:p>
            <a:pPr marL="0" indent="0">
              <a:buNone/>
            </a:pPr>
            <a:r>
              <a:rPr lang="ru-RU" sz="1800" dirty="0" smtClean="0"/>
              <a:t>*понимает слова «нельзя», «надо»;</a:t>
            </a:r>
          </a:p>
          <a:p>
            <a:pPr marL="0" indent="0">
              <a:buNone/>
            </a:pPr>
            <a:r>
              <a:rPr lang="ru-RU" sz="1800" dirty="0" smtClean="0"/>
              <a:t>*любит играть с другими детьми, иногда пытается вступить в контакт;</a:t>
            </a:r>
          </a:p>
          <a:p>
            <a:pPr marL="0" indent="0">
              <a:buNone/>
            </a:pPr>
            <a:r>
              <a:rPr lang="ru-RU" sz="1800" dirty="0" smtClean="0"/>
              <a:t>*обладает положительным опытом общения с посторонними взрослыми.</a:t>
            </a:r>
          </a:p>
        </p:txBody>
      </p:sp>
      <p:pic>
        <p:nvPicPr>
          <p:cNvPr id="1026" name="Picture 2" descr="C:\Users\ДНС\Desktop\фото ясли сент\20220914_1606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7456" r="32709" b="36612"/>
          <a:stretch/>
        </p:blipFill>
        <p:spPr bwMode="auto">
          <a:xfrm rot="5400000">
            <a:off x="-142212" y="4618858"/>
            <a:ext cx="2527737" cy="173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ДНС\Desktop\фото ясли сент\20220915_0842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39" r="22162"/>
          <a:stretch/>
        </p:blipFill>
        <p:spPr bwMode="auto">
          <a:xfrm rot="5400000">
            <a:off x="6919853" y="4677534"/>
            <a:ext cx="2243718" cy="18988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ДНС\Desktop\фото ясли сент\20220921_0841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10256" b="11624"/>
          <a:stretch/>
        </p:blipFill>
        <p:spPr bwMode="auto">
          <a:xfrm rot="5400000">
            <a:off x="-43082" y="355503"/>
            <a:ext cx="2046029" cy="165618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ДНС\Desktop\фото ясли сент\20220921_0842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16582" r="25384" b="26667"/>
          <a:stretch/>
        </p:blipFill>
        <p:spPr bwMode="auto">
          <a:xfrm rot="5400000">
            <a:off x="1596244" y="526999"/>
            <a:ext cx="2035644" cy="13235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ДНС\Desktop\фото ясли сент\20220923_0828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4744" b="5983"/>
          <a:stretch/>
        </p:blipFill>
        <p:spPr bwMode="auto">
          <a:xfrm>
            <a:off x="5836560" y="193874"/>
            <a:ext cx="3168352" cy="20127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ДНС\Desktop\фото ясли сент\20220927_1024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21026"/>
          <a:stretch/>
        </p:blipFill>
        <p:spPr bwMode="auto">
          <a:xfrm rot="5400000">
            <a:off x="3525604" y="14975"/>
            <a:ext cx="2005893" cy="228365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ДНС\Desktop\фото окт\20221014_08394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5818" r="10396"/>
          <a:stretch/>
        </p:blipFill>
        <p:spPr bwMode="auto">
          <a:xfrm rot="5400000">
            <a:off x="6998896" y="2327768"/>
            <a:ext cx="1962544" cy="20219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ДНС\Desktop\фото окт\20221014_08532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2137" r="128" b="11624"/>
          <a:stretch/>
        </p:blipFill>
        <p:spPr bwMode="auto">
          <a:xfrm rot="5400000">
            <a:off x="1795963" y="4548854"/>
            <a:ext cx="2527735" cy="18722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0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разное\1614804950_32-p-fon-dlya-prezentatsii-detskii-sad-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8376" cy="68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Есть дети, которым очень трудно кушать и спать в незнакомой обстановке.</a:t>
            </a:r>
            <a:br>
              <a:rPr lang="ru-RU" sz="2400" dirty="0" smtClean="0"/>
            </a:br>
            <a:r>
              <a:rPr lang="ru-RU" sz="1800" dirty="0" smtClean="0"/>
              <a:t>Мы заранее знакомили детей со спальней, ходили по ней, показывали как кукла будет спать. Те дети, которые плохо засыпали, сидели возле кроватки, успокаивали, разрешали посидеть, давали с собой игрушку, говорили, что можно просто полежать, закрыв глазки.</a:t>
            </a:r>
            <a:endParaRPr lang="ru-RU" sz="2400" dirty="0"/>
          </a:p>
        </p:txBody>
      </p:sp>
      <p:pic>
        <p:nvPicPr>
          <p:cNvPr id="5" name="Рисунок 4" descr="C:\Users\ДНС\Desktop\фото окт\20221004_1404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35215" r="7821" b="5982"/>
          <a:stretch/>
        </p:blipFill>
        <p:spPr bwMode="auto">
          <a:xfrm rot="5400000">
            <a:off x="2486598" y="2672916"/>
            <a:ext cx="2802652" cy="1800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НС\Desktop\фото ясли сент\20220922_1251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16410" r="3590" b="15726"/>
          <a:stretch/>
        </p:blipFill>
        <p:spPr bwMode="auto">
          <a:xfrm>
            <a:off x="5183424" y="3862596"/>
            <a:ext cx="3436358" cy="1865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НС\Desktop\фото ясли сент\20220922_1251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22563" r="3846" b="18633"/>
          <a:stretch/>
        </p:blipFill>
        <p:spPr bwMode="auto">
          <a:xfrm>
            <a:off x="5185744" y="1916832"/>
            <a:ext cx="3436358" cy="16561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3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разное\1117489_11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8"/>
            <a:ext cx="9144000" cy="68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374441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Большинство проблем, связанных с адаптационным периодом, его минует, если он:</a:t>
            </a:r>
            <a:br>
              <a:rPr lang="ru-RU" sz="2200" b="1" dirty="0" smtClean="0"/>
            </a:br>
            <a:r>
              <a:rPr lang="ru-RU" sz="2400" dirty="0" smtClean="0"/>
              <a:t>-</a:t>
            </a:r>
            <a:r>
              <a:rPr lang="ru-RU" sz="1600" dirty="0" smtClean="0"/>
              <a:t>заранее приучен к режиму дня;</a:t>
            </a:r>
            <a:br>
              <a:rPr lang="ru-RU" sz="1600" dirty="0" smtClean="0"/>
            </a:br>
            <a:r>
              <a:rPr lang="ru-RU" sz="1600" dirty="0" smtClean="0"/>
              <a:t>-умеет проситься в туалет;</a:t>
            </a:r>
            <a:br>
              <a:rPr lang="ru-RU" sz="1600" dirty="0" smtClean="0"/>
            </a:br>
            <a:r>
              <a:rPr lang="ru-RU" sz="1600" dirty="0" smtClean="0"/>
              <a:t>-готов к непротертой и разнообразной пище;</a:t>
            </a:r>
            <a:br>
              <a:rPr lang="ru-RU" sz="1600" dirty="0" smtClean="0"/>
            </a:br>
            <a:r>
              <a:rPr lang="ru-RU" sz="1600" dirty="0" smtClean="0"/>
              <a:t>-умеет играть игрушками, интересуется ими;</a:t>
            </a:r>
            <a:br>
              <a:rPr lang="ru-RU" sz="1600" dirty="0" smtClean="0"/>
            </a:br>
            <a:r>
              <a:rPr lang="ru-RU" sz="1600" dirty="0" smtClean="0"/>
              <a:t>-способен хотя бы к кратковременному контакту с </a:t>
            </a:r>
            <a:br>
              <a:rPr lang="ru-RU" sz="1600" dirty="0" smtClean="0"/>
            </a:br>
            <a:r>
              <a:rPr lang="ru-RU" sz="1600" dirty="0" smtClean="0"/>
              <a:t>другими детьми, не боится их;</a:t>
            </a:r>
            <a:br>
              <a:rPr lang="ru-RU" sz="1600" dirty="0" smtClean="0"/>
            </a:br>
            <a:r>
              <a:rPr lang="ru-RU" sz="1600" dirty="0" smtClean="0"/>
              <a:t>-доверяет воспитателю.</a:t>
            </a:r>
            <a:br>
              <a:rPr lang="ru-RU" sz="1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:\Users\ДНС\Desktop\фото ясли сент\20220913_0830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23761" r="31154" b="21539"/>
          <a:stretch/>
        </p:blipFill>
        <p:spPr bwMode="auto">
          <a:xfrm rot="5400000">
            <a:off x="4968043" y="1020399"/>
            <a:ext cx="2160242" cy="15121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НС\Desktop\фото ясли сент\20220920_1617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/>
          <a:stretch/>
        </p:blipFill>
        <p:spPr bwMode="auto">
          <a:xfrm rot="5400000">
            <a:off x="6766410" y="874550"/>
            <a:ext cx="2163908" cy="1800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НС\Desktop\фото ясли сент\20221003_08593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13" r="26026" b="11111"/>
          <a:stretch/>
        </p:blipFill>
        <p:spPr bwMode="auto">
          <a:xfrm rot="5400000">
            <a:off x="4389949" y="4727175"/>
            <a:ext cx="1804262" cy="16561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ДНС\Desktop\фото ясли сент\20220923_1018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432" y="3759777"/>
            <a:ext cx="2912540" cy="22839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ДНС\Desktop\фото ясли сент\20220926_1645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7064" y="2708875"/>
            <a:ext cx="1941830" cy="14560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C:\Users\ДНС\Desktop\фото окт\IMG-20221021-WA001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23677" r="21206" b="866"/>
          <a:stretch/>
        </p:blipFill>
        <p:spPr bwMode="auto">
          <a:xfrm>
            <a:off x="179512" y="3930515"/>
            <a:ext cx="1584176" cy="27889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ДНС\Desktop\фото окт\20221020_08413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7351" r="4231" b="-1881"/>
          <a:stretch/>
        </p:blipFill>
        <p:spPr bwMode="auto">
          <a:xfrm rot="5400000">
            <a:off x="5663951" y="3224810"/>
            <a:ext cx="2064569" cy="15121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703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1618373814_7-phonoteka_org-p-yarkii-osennii-fon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8" y="6872"/>
            <a:ext cx="9161096" cy="69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20203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НАШИ ПРОГУЛКИ</a:t>
            </a:r>
            <a:endParaRPr lang="ru-RU" sz="2000" b="1" dirty="0"/>
          </a:p>
        </p:txBody>
      </p:sp>
      <p:pic>
        <p:nvPicPr>
          <p:cNvPr id="5" name="Рисунок 4" descr="C:\Users\ДНС\Desktop\фото ясли сент\20220923_1018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7"/>
          <a:stretch/>
        </p:blipFill>
        <p:spPr bwMode="auto">
          <a:xfrm rot="5400000">
            <a:off x="-30147" y="326291"/>
            <a:ext cx="2448272" cy="217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НС\Desktop\фото окт\20221005_1008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704" y="3226799"/>
            <a:ext cx="2537460" cy="190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НС\Desktop\фото окт\20221005_1009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8988" y="4620696"/>
            <a:ext cx="2614295" cy="19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НС\Desktop\фото окт\20221005_1009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25641" r="10384"/>
          <a:stretch/>
        </p:blipFill>
        <p:spPr bwMode="auto">
          <a:xfrm rot="5400000">
            <a:off x="3220597" y="4339521"/>
            <a:ext cx="2750820" cy="1793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НС\Desktop\фото окт\20221007_10150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 b="21710"/>
          <a:stretch/>
        </p:blipFill>
        <p:spPr bwMode="auto">
          <a:xfrm rot="5400000">
            <a:off x="4807004" y="4378503"/>
            <a:ext cx="2697480" cy="187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ДНС\Desktop\фото окт\20221007_1015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681" y="579298"/>
            <a:ext cx="2796540" cy="209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ДНС\Desktop\фото окт\20221011_1017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808" y="1046862"/>
            <a:ext cx="2640330" cy="197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НС\Desktop\фото окт\20221013_101447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22392" b="23395"/>
          <a:stretch/>
        </p:blipFill>
        <p:spPr bwMode="auto">
          <a:xfrm rot="5400000">
            <a:off x="2150774" y="881673"/>
            <a:ext cx="2586990" cy="2065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ДНС\Desktop\фото окт\20221013_104523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6838" r="4487" b="18120"/>
          <a:stretch/>
        </p:blipFill>
        <p:spPr bwMode="auto">
          <a:xfrm rot="5400000">
            <a:off x="6790779" y="3370461"/>
            <a:ext cx="3017520" cy="1982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5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752528" cy="1152128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</a:rPr>
              <a:t>Адаптация может считаться законченной, если: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547664" y="1772816"/>
            <a:ext cx="2952328" cy="435334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-</a:t>
            </a: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у 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ребенка стабильное положительное эмоциональное состояние;</a:t>
            </a:r>
            <a:b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-взаимодействует 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со сверстниками и взрослыми, соблюдает режим дня, хорошо кушает и спокойно спит</a:t>
            </a: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-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у него отсутствуют заболевания;</a:t>
            </a:r>
            <a:b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-есть 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динамика психомоторного развития.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288032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  <a:ea typeface="+mj-ea"/>
                <a:cs typeface="+mj-cs"/>
              </a:rPr>
              <a:t>-если </a:t>
            </a: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>воспитатели и родители ВМЕСТЕ доброжелательно, но настойчиво направим жизнь малыша в новое русло, никаких особых проблем с ребенком (если он физически и психически здоров) не будет.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16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1152</TotalTime>
  <Words>609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АДАПТАЦИЯ ДЕТЕЙ РАННЕГО ВОЗРАСТА</vt:lpstr>
      <vt:lpstr>В каком бы возрасте не пришел  ребенок в детский сад, для него это сильное стрессовое переживание.</vt:lpstr>
      <vt:lpstr>Легкая адаптация: поначалу ребенок капризничает, плачет, к 20-му дню пребывания в детском саду нормализуется сон, ребенок нормально ест, не отказывается от контактов со сверстниками и взрослыми, сам идет на контакт. Заболеваемость не более 10 дней без осложнений и без изменений.</vt:lpstr>
      <vt:lpstr>Наличие у детей возможных навыков, облегчающих адаптационный период при поступлении в детский сад.</vt:lpstr>
      <vt:lpstr>Презентация PowerPoint</vt:lpstr>
      <vt:lpstr>Есть дети, которым очень трудно кушать и спать в незнакомой обстановке. Мы заранее знакомили детей со спальней, ходили по ней, показывали как кукла будет спать. Те дети, которые плохо засыпали, сидели возле кроватки, успокаивали, разрешали посидеть, давали с собой игрушку, говорили, что можно просто полежать, закрыв глазки.</vt:lpstr>
      <vt:lpstr>Большинство проблем, связанных с адаптационным периодом, его минует, если он: -заранее приучен к режиму дня; -умеет проситься в туалет; -готов к непротертой и разнообразной пище; -умеет играть игрушками, интересуется ими; -способен хотя бы к кратковременному контакту с  другими детьми, не боится их; -доверяет воспитателю.   </vt:lpstr>
      <vt:lpstr>НАШИ ПРОГУЛКИ</vt:lpstr>
      <vt:lpstr>Адаптация может считаться законченной, если:</vt:lpstr>
      <vt:lpstr>Процесс адаптации детей можно сравнить с тем, как собираясь пересаживать дерево, готовят участок, окапывают  дерево, стараясь не повредить его корневую систему, пересаживать его вместе с землей. Несмотря на все это  дерево на новом месте болеет, пока не приживется. Поэтому нам с вами важно быть терпеливыми, заботливыми «садовниками».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249</cp:revision>
  <dcterms:modified xsi:type="dcterms:W3CDTF">2022-11-07T08:17:20Z</dcterms:modified>
</cp:coreProperties>
</file>